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5"/>
  </p:sldMasterIdLst>
  <p:notesMasterIdLst>
    <p:notesMasterId r:id="rId29"/>
  </p:notesMasterIdLst>
  <p:handoutMasterIdLst>
    <p:handoutMasterId r:id="rId30"/>
  </p:handoutMasterIdLst>
  <p:sldIdLst>
    <p:sldId id="284" r:id="rId6"/>
    <p:sldId id="278" r:id="rId7"/>
    <p:sldId id="279" r:id="rId8"/>
    <p:sldId id="316" r:id="rId9"/>
    <p:sldId id="283" r:id="rId10"/>
    <p:sldId id="326" r:id="rId11"/>
    <p:sldId id="373" r:id="rId12"/>
    <p:sldId id="374" r:id="rId13"/>
    <p:sldId id="375" r:id="rId14"/>
    <p:sldId id="325" r:id="rId15"/>
    <p:sldId id="359" r:id="rId16"/>
    <p:sldId id="372" r:id="rId17"/>
    <p:sldId id="363" r:id="rId18"/>
    <p:sldId id="327" r:id="rId19"/>
    <p:sldId id="365" r:id="rId20"/>
    <p:sldId id="318" r:id="rId21"/>
    <p:sldId id="351" r:id="rId22"/>
    <p:sldId id="366" r:id="rId23"/>
    <p:sldId id="317" r:id="rId24"/>
    <p:sldId id="367" r:id="rId25"/>
    <p:sldId id="379" r:id="rId26"/>
    <p:sldId id="346" r:id="rId27"/>
    <p:sldId id="380" r:id="rId28"/>
  </p:sldIdLst>
  <p:sldSz cx="14630400" cy="8229600"/>
  <p:notesSz cx="6858000" cy="9144000"/>
  <p:defaultTextStyle>
    <a:defPPr>
      <a:defRPr lang="en-US"/>
    </a:defPPr>
    <a:lvl1pPr algn="l" defTabSz="1096963" rtl="0" eaLnBrk="0" fontAlgn="base" hangingPunct="0">
      <a:spcBef>
        <a:spcPct val="0"/>
      </a:spcBef>
      <a:spcAft>
        <a:spcPct val="0"/>
      </a:spcAft>
      <a:defRPr sz="2100" kern="1200">
        <a:solidFill>
          <a:schemeClr val="tx1"/>
        </a:solidFill>
        <a:latin typeface="Calibri" charset="0"/>
        <a:ea typeface="+mn-ea"/>
        <a:cs typeface="+mn-cs"/>
      </a:defRPr>
    </a:lvl1pPr>
    <a:lvl2pPr marL="547688" indent="-90488" algn="l" defTabSz="1096963" rtl="0" eaLnBrk="0" fontAlgn="base" hangingPunct="0">
      <a:spcBef>
        <a:spcPct val="0"/>
      </a:spcBef>
      <a:spcAft>
        <a:spcPct val="0"/>
      </a:spcAft>
      <a:defRPr sz="2100" kern="1200">
        <a:solidFill>
          <a:schemeClr val="tx1"/>
        </a:solidFill>
        <a:latin typeface="Calibri" charset="0"/>
        <a:ea typeface="+mn-ea"/>
        <a:cs typeface="+mn-cs"/>
      </a:defRPr>
    </a:lvl2pPr>
    <a:lvl3pPr marL="1096963" indent="-182563" algn="l" defTabSz="1096963" rtl="0" eaLnBrk="0" fontAlgn="base" hangingPunct="0">
      <a:spcBef>
        <a:spcPct val="0"/>
      </a:spcBef>
      <a:spcAft>
        <a:spcPct val="0"/>
      </a:spcAft>
      <a:defRPr sz="2100" kern="1200">
        <a:solidFill>
          <a:schemeClr val="tx1"/>
        </a:solidFill>
        <a:latin typeface="Calibri" charset="0"/>
        <a:ea typeface="+mn-ea"/>
        <a:cs typeface="+mn-cs"/>
      </a:defRPr>
    </a:lvl3pPr>
    <a:lvl4pPr marL="1644650" indent="-273050" algn="l" defTabSz="1096963" rtl="0" eaLnBrk="0" fontAlgn="base" hangingPunct="0">
      <a:spcBef>
        <a:spcPct val="0"/>
      </a:spcBef>
      <a:spcAft>
        <a:spcPct val="0"/>
      </a:spcAft>
      <a:defRPr sz="2100" kern="1200">
        <a:solidFill>
          <a:schemeClr val="tx1"/>
        </a:solidFill>
        <a:latin typeface="Calibri" charset="0"/>
        <a:ea typeface="+mn-ea"/>
        <a:cs typeface="+mn-cs"/>
      </a:defRPr>
    </a:lvl4pPr>
    <a:lvl5pPr marL="2193925" indent="-365125" algn="l" defTabSz="1096963" rtl="0" eaLnBrk="0" fontAlgn="base" hangingPunct="0">
      <a:spcBef>
        <a:spcPct val="0"/>
      </a:spcBef>
      <a:spcAft>
        <a:spcPct val="0"/>
      </a:spcAft>
      <a:defRPr sz="2100" kern="1200">
        <a:solidFill>
          <a:schemeClr val="tx1"/>
        </a:solidFill>
        <a:latin typeface="Calibri" charset="0"/>
        <a:ea typeface="+mn-ea"/>
        <a:cs typeface="+mn-cs"/>
      </a:defRPr>
    </a:lvl5pPr>
    <a:lvl6pPr marL="2286000" algn="l" defTabSz="914400" rtl="0" eaLnBrk="1" latinLnBrk="0" hangingPunct="1">
      <a:defRPr sz="2100" kern="1200">
        <a:solidFill>
          <a:schemeClr val="tx1"/>
        </a:solidFill>
        <a:latin typeface="Calibri" charset="0"/>
        <a:ea typeface="+mn-ea"/>
        <a:cs typeface="+mn-cs"/>
      </a:defRPr>
    </a:lvl6pPr>
    <a:lvl7pPr marL="2743200" algn="l" defTabSz="914400" rtl="0" eaLnBrk="1" latinLnBrk="0" hangingPunct="1">
      <a:defRPr sz="2100" kern="1200">
        <a:solidFill>
          <a:schemeClr val="tx1"/>
        </a:solidFill>
        <a:latin typeface="Calibri" charset="0"/>
        <a:ea typeface="+mn-ea"/>
        <a:cs typeface="+mn-cs"/>
      </a:defRPr>
    </a:lvl7pPr>
    <a:lvl8pPr marL="3200400" algn="l" defTabSz="914400" rtl="0" eaLnBrk="1" latinLnBrk="0" hangingPunct="1">
      <a:defRPr sz="2100" kern="1200">
        <a:solidFill>
          <a:schemeClr val="tx1"/>
        </a:solidFill>
        <a:latin typeface="Calibri" charset="0"/>
        <a:ea typeface="+mn-ea"/>
        <a:cs typeface="+mn-cs"/>
      </a:defRPr>
    </a:lvl8pPr>
    <a:lvl9pPr marL="3657600" algn="l" defTabSz="914400" rtl="0" eaLnBrk="1" latinLnBrk="0" hangingPunct="1">
      <a:defRPr sz="2100" kern="1200">
        <a:solidFill>
          <a:schemeClr val="tx1"/>
        </a:solidFill>
        <a:latin typeface="Calibri"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2515" autoAdjust="0"/>
  </p:normalViewPr>
  <p:slideViewPr>
    <p:cSldViewPr snapToGrid="0">
      <p:cViewPr varScale="1">
        <p:scale>
          <a:sx n="49" d="100"/>
          <a:sy n="49" d="100"/>
        </p:scale>
        <p:origin x="1794" y="60"/>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48032C-60A0-47CD-BC74-B0F162309A1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85B1830-3607-45DD-9376-2F3A56C0BCE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A46F16-7C76-4DD0-BF1B-1EB1A37886BD}" type="datetimeFigureOut">
              <a:rPr lang="en-US" smtClean="0"/>
              <a:t>12/11/2023</a:t>
            </a:fld>
            <a:endParaRPr lang="en-US"/>
          </a:p>
        </p:txBody>
      </p:sp>
      <p:sp>
        <p:nvSpPr>
          <p:cNvPr id="4" name="Footer Placeholder 3">
            <a:extLst>
              <a:ext uri="{FF2B5EF4-FFF2-40B4-BE49-F238E27FC236}">
                <a16:creationId xmlns:a16="http://schemas.microsoft.com/office/drawing/2014/main" id="{20AAA3F9-38C8-433F-9BD6-10A5B208E4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06B5A07-B00C-495F-9298-7CEED135D0B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A3659-C9E8-4096-B5D1-4A955C0242B2}" type="slidenum">
              <a:rPr lang="en-US" smtClean="0"/>
              <a:t>‹#›</a:t>
            </a:fld>
            <a:endParaRPr lang="en-US"/>
          </a:p>
        </p:txBody>
      </p:sp>
    </p:spTree>
    <p:extLst>
      <p:ext uri="{BB962C8B-B14F-4D97-AF65-F5344CB8AC3E}">
        <p14:creationId xmlns:p14="http://schemas.microsoft.com/office/powerpoint/2010/main" val="422890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1097280"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1097280" eaLnBrk="1" fontAlgn="auto" hangingPunct="1">
              <a:spcBef>
                <a:spcPts val="0"/>
              </a:spcBef>
              <a:spcAft>
                <a:spcPts val="0"/>
              </a:spcAft>
              <a:defRPr sz="1200" smtClean="0">
                <a:latin typeface="+mn-lt"/>
              </a:defRPr>
            </a:lvl1pPr>
          </a:lstStyle>
          <a:p>
            <a:pPr>
              <a:defRPr/>
            </a:pPr>
            <a:fld id="{9EBEF915-9D47-9340-AEE8-BB6439B0C0F6}" type="datetimeFigureOut">
              <a:rPr lang="en-US"/>
              <a:pPr>
                <a:defRPr/>
              </a:pPr>
              <a:t>12/11/2023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1097280"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1097280" eaLnBrk="1" fontAlgn="auto" hangingPunct="1">
              <a:spcBef>
                <a:spcPts val="0"/>
              </a:spcBef>
              <a:spcAft>
                <a:spcPts val="0"/>
              </a:spcAft>
              <a:defRPr sz="1200" smtClean="0">
                <a:latin typeface="+mn-lt"/>
              </a:defRPr>
            </a:lvl1pPr>
          </a:lstStyle>
          <a:p>
            <a:pPr>
              <a:defRPr/>
            </a:pPr>
            <a:fld id="{DD71E48D-9728-2F45-B02D-C2713662B4D4}" type="slidenum">
              <a:rPr lang="en-US"/>
              <a:pPr>
                <a:defRPr/>
              </a:pPr>
              <a:t>‹#›</a:t>
            </a:fld>
            <a:endParaRPr lang="en-US"/>
          </a:p>
        </p:txBody>
      </p:sp>
    </p:spTree>
    <p:extLst>
      <p:ext uri="{BB962C8B-B14F-4D97-AF65-F5344CB8AC3E}">
        <p14:creationId xmlns:p14="http://schemas.microsoft.com/office/powerpoint/2010/main" val="1302735415"/>
      </p:ext>
    </p:extLst>
  </p:cSld>
  <p:clrMap bg1="lt1" tx1="dk1" bg2="lt2" tx2="dk2" accent1="accent1" accent2="accent2" accent3="accent3" accent4="accent4" accent5="accent5" accent6="accent6" hlink="hlink" folHlink="folHlink"/>
  <p:notesStyle>
    <a:lvl1pPr algn="l" defTabSz="1096963" rtl="0" fontAlgn="base">
      <a:spcBef>
        <a:spcPct val="30000"/>
      </a:spcBef>
      <a:spcAft>
        <a:spcPct val="0"/>
      </a:spcAft>
      <a:defRPr sz="1400" kern="1200">
        <a:solidFill>
          <a:schemeClr val="tx1"/>
        </a:solidFill>
        <a:latin typeface="+mn-lt"/>
        <a:ea typeface="+mn-ea"/>
        <a:cs typeface="+mn-cs"/>
      </a:defRPr>
    </a:lvl1pPr>
    <a:lvl2pPr marL="547688" algn="l" defTabSz="1096963" rtl="0" fontAlgn="base">
      <a:spcBef>
        <a:spcPct val="30000"/>
      </a:spcBef>
      <a:spcAft>
        <a:spcPct val="0"/>
      </a:spcAft>
      <a:defRPr sz="1400" kern="1200">
        <a:solidFill>
          <a:schemeClr val="tx1"/>
        </a:solidFill>
        <a:latin typeface="+mn-lt"/>
        <a:ea typeface="+mn-ea"/>
        <a:cs typeface="+mn-cs"/>
      </a:defRPr>
    </a:lvl2pPr>
    <a:lvl3pPr marL="1096963" algn="l" defTabSz="1096963" rtl="0" fontAlgn="base">
      <a:spcBef>
        <a:spcPct val="30000"/>
      </a:spcBef>
      <a:spcAft>
        <a:spcPct val="0"/>
      </a:spcAft>
      <a:defRPr sz="1400" kern="1200">
        <a:solidFill>
          <a:schemeClr val="tx1"/>
        </a:solidFill>
        <a:latin typeface="+mn-lt"/>
        <a:ea typeface="+mn-ea"/>
        <a:cs typeface="+mn-cs"/>
      </a:defRPr>
    </a:lvl3pPr>
    <a:lvl4pPr marL="1644650" algn="l" defTabSz="1096963" rtl="0" fontAlgn="base">
      <a:spcBef>
        <a:spcPct val="30000"/>
      </a:spcBef>
      <a:spcAft>
        <a:spcPct val="0"/>
      </a:spcAft>
      <a:defRPr sz="1400" kern="1200">
        <a:solidFill>
          <a:schemeClr val="tx1"/>
        </a:solidFill>
        <a:latin typeface="+mn-lt"/>
        <a:ea typeface="+mn-ea"/>
        <a:cs typeface="+mn-cs"/>
      </a:defRPr>
    </a:lvl4pPr>
    <a:lvl5pPr marL="2193925" algn="l" defTabSz="1096963" rtl="0" fontAlgn="base">
      <a:spcBef>
        <a:spcPct val="30000"/>
      </a:spcBef>
      <a:spcAft>
        <a:spcPct val="0"/>
      </a:spcAft>
      <a:defRPr sz="1400" kern="1200">
        <a:solidFill>
          <a:schemeClr val="tx1"/>
        </a:solidFill>
        <a:latin typeface="+mn-lt"/>
        <a:ea typeface="+mn-ea"/>
        <a:cs typeface="+mn-cs"/>
      </a:defRPr>
    </a:lvl5pPr>
    <a:lvl6pPr marL="2743200" algn="l" defTabSz="1097280" rtl="0" eaLnBrk="1" latinLnBrk="0" hangingPunct="1">
      <a:defRPr sz="1440" kern="1200">
        <a:solidFill>
          <a:schemeClr val="tx1"/>
        </a:solidFill>
        <a:latin typeface="+mn-lt"/>
        <a:ea typeface="+mn-ea"/>
        <a:cs typeface="+mn-cs"/>
      </a:defRPr>
    </a:lvl6pPr>
    <a:lvl7pPr marL="3291840" algn="l" defTabSz="1097280" rtl="0" eaLnBrk="1" latinLnBrk="0" hangingPunct="1">
      <a:defRPr sz="1440" kern="1200">
        <a:solidFill>
          <a:schemeClr val="tx1"/>
        </a:solidFill>
        <a:latin typeface="+mn-lt"/>
        <a:ea typeface="+mn-ea"/>
        <a:cs typeface="+mn-cs"/>
      </a:defRPr>
    </a:lvl7pPr>
    <a:lvl8pPr marL="3840480" algn="l" defTabSz="1097280" rtl="0" eaLnBrk="1" latinLnBrk="0" hangingPunct="1">
      <a:defRPr sz="1440" kern="1200">
        <a:solidFill>
          <a:schemeClr val="tx1"/>
        </a:solidFill>
        <a:latin typeface="+mn-lt"/>
        <a:ea typeface="+mn-ea"/>
        <a:cs typeface="+mn-cs"/>
      </a:defRPr>
    </a:lvl8pPr>
    <a:lvl9pPr marL="4389120" algn="l" defTabSz="1097280" rtl="0" eaLnBrk="1" latinLnBrk="0" hangingPunct="1">
      <a:defRPr sz="144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Thank you for joining today’s training on the CSU Travel Policy.  We will begin shortly.</a:t>
            </a:r>
          </a:p>
          <a:p>
            <a:endParaRPr lang="en-US" dirty="0"/>
          </a:p>
          <a:p>
            <a:r>
              <a:rPr lang="en-US" dirty="0"/>
              <a:t>We will be recording today’s session so please accept the notification when it displays.</a:t>
            </a:r>
          </a:p>
          <a:p>
            <a:endParaRPr lang="en-US" dirty="0"/>
          </a:p>
          <a:p>
            <a:r>
              <a:rPr lang="en-US" dirty="0"/>
              <a:t>Introductions.</a:t>
            </a:r>
          </a:p>
          <a:p>
            <a:endParaRPr lang="en-US" dirty="0"/>
          </a:p>
          <a:p>
            <a:r>
              <a:rPr lang="en-US" dirty="0"/>
              <a:t>We will begin by talking about the policy change from actuals to location based per diem. </a:t>
            </a:r>
          </a:p>
          <a:p>
            <a:endParaRPr lang="en-US" dirty="0"/>
          </a:p>
          <a:p>
            <a:r>
              <a:rPr lang="en-US" dirty="0"/>
              <a:t>This training is developed to help you implement and train the SDSU campus to make the switch on January 1, 2024. </a:t>
            </a:r>
          </a:p>
          <a:p>
            <a:endParaRPr lang="en-US" dirty="0"/>
          </a:p>
          <a:p>
            <a:r>
              <a:rPr lang="en-US" dirty="0">
                <a:highlight>
                  <a:srgbClr val="FFFF00"/>
                </a:highlight>
              </a:rPr>
              <a:t>You may have noticed the policy has not been published yet. The policy is ready to post and will be available just before we go live on 1/1/24.</a:t>
            </a:r>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1</a:t>
            </a:fld>
            <a:endParaRPr lang="en-US"/>
          </a:p>
        </p:txBody>
      </p:sp>
    </p:spTree>
    <p:extLst>
      <p:ext uri="{BB962C8B-B14F-4D97-AF65-F5344CB8AC3E}">
        <p14:creationId xmlns:p14="http://schemas.microsoft.com/office/powerpoint/2010/main" val="28095039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pPr>
            <a:r>
              <a:rPr lang="en-US" dirty="0">
                <a:solidFill>
                  <a:srgbClr val="323130"/>
                </a:solidFill>
                <a:highlight>
                  <a:srgbClr val="FFFF00"/>
                </a:highlight>
                <a:latin typeface="Arial" panose="020B0604020202020204" pitchFamily="34" charset="0"/>
                <a:cs typeface="Arial" panose="020B0604020202020204" pitchFamily="34" charset="0"/>
              </a:rPr>
              <a:t>To better understand GSA domestic rates, since that will likely cover the majority of travel destinations, we will refer to this table.</a:t>
            </a:r>
          </a:p>
          <a:p>
            <a:pPr>
              <a:spcBef>
                <a:spcPts val="600"/>
              </a:spcBef>
            </a:pPr>
            <a:endParaRPr lang="en-US" dirty="0">
              <a:solidFill>
                <a:srgbClr val="323130"/>
              </a:solidFill>
              <a:highlight>
                <a:srgbClr val="FFFF00"/>
              </a:highlight>
              <a:latin typeface="Arial" panose="020B0604020202020204" pitchFamily="34" charset="0"/>
              <a:cs typeface="Arial" panose="020B0604020202020204" pitchFamily="34" charset="0"/>
            </a:endParaRPr>
          </a:p>
          <a:p>
            <a:pPr>
              <a:spcBef>
                <a:spcPts val="600"/>
              </a:spcBef>
            </a:pPr>
            <a:r>
              <a:rPr lang="en-US" dirty="0">
                <a:solidFill>
                  <a:srgbClr val="323130"/>
                </a:solidFill>
                <a:highlight>
                  <a:srgbClr val="FFFF00"/>
                </a:highlight>
                <a:latin typeface="Arial" panose="020B0604020202020204" pitchFamily="34" charset="0"/>
                <a:cs typeface="Arial" panose="020B0604020202020204" pitchFamily="34" charset="0"/>
              </a:rPr>
              <a:t>The domestic meals ranges from $59-$79 daily (inclusive of $5 incidental expense).</a:t>
            </a:r>
          </a:p>
          <a:p>
            <a:pPr lvl="1">
              <a:spcBef>
                <a:spcPts val="600"/>
              </a:spcBef>
            </a:pPr>
            <a:endParaRPr lang="en-US" sz="2400" dirty="0">
              <a:solidFill>
                <a:srgbClr val="323130"/>
              </a:solidFill>
              <a:highlight>
                <a:srgbClr val="FFFF00"/>
              </a:highlight>
              <a:latin typeface="Arial" panose="020B0604020202020204" pitchFamily="34" charset="0"/>
              <a:cs typeface="Arial" panose="020B0604020202020204" pitchFamily="34" charset="0"/>
            </a:endParaRPr>
          </a:p>
          <a:p>
            <a:pPr lvl="0">
              <a:spcBef>
                <a:spcPts val="600"/>
              </a:spcBef>
            </a:pPr>
            <a:r>
              <a:rPr lang="en-US" sz="2400" dirty="0">
                <a:solidFill>
                  <a:srgbClr val="323130"/>
                </a:solidFill>
                <a:highlight>
                  <a:srgbClr val="FFFF00"/>
                </a:highlight>
                <a:latin typeface="Arial" panose="020B0604020202020204" pitchFamily="34" charset="0"/>
                <a:cs typeface="Arial" panose="020B0604020202020204" pitchFamily="34" charset="0"/>
              </a:rPr>
              <a:t>The numbers on the columns denote:</a:t>
            </a:r>
          </a:p>
          <a:p>
            <a:pPr marL="457200" indent="-457200" algn="l">
              <a:buFont typeface="Arial" panose="020B0604020202020204" pitchFamily="34" charset="0"/>
              <a:buChar char="•"/>
            </a:pPr>
            <a:r>
              <a:rPr lang="en-US" sz="3200" b="0" i="0" baseline="30000" dirty="0">
                <a:solidFill>
                  <a:srgbClr val="1B1B1B"/>
                </a:solidFill>
                <a:effectLst/>
                <a:latin typeface="Source Sans Pro Web"/>
              </a:rPr>
              <a:t>1</a:t>
            </a:r>
            <a:r>
              <a:rPr lang="en-US" sz="3200" b="0" i="0" dirty="0">
                <a:solidFill>
                  <a:srgbClr val="1B1B1B"/>
                </a:solidFill>
                <a:effectLst/>
                <a:latin typeface="Source Sans Pro Web"/>
              </a:rPr>
              <a:t> This column lists the full daily amount employee receive for a single calendar day of travel when that day is neither the first nor last day of travel.</a:t>
            </a:r>
          </a:p>
          <a:p>
            <a:pPr marL="457200" indent="-457200" algn="l">
              <a:buFont typeface="Arial" panose="020B0604020202020204" pitchFamily="34" charset="0"/>
              <a:buChar char="•"/>
            </a:pPr>
            <a:r>
              <a:rPr lang="en-US" sz="3200" b="0" i="0" baseline="30000" dirty="0">
                <a:solidFill>
                  <a:srgbClr val="1B1B1B"/>
                </a:solidFill>
                <a:effectLst/>
                <a:latin typeface="Source Sans Pro Web"/>
              </a:rPr>
              <a:t>2</a:t>
            </a:r>
            <a:r>
              <a:rPr lang="en-US" sz="3200" b="0" i="0" dirty="0">
                <a:solidFill>
                  <a:srgbClr val="1B1B1B"/>
                </a:solidFill>
                <a:effectLst/>
                <a:latin typeface="Source Sans Pro Web"/>
              </a:rPr>
              <a:t> The separate amounts for breakfast, lunch and dinner listed in the chart are provided should you need to deduct any of those meals from your trip. For example, if your trip includes meals that are already paid for by the conference (such as through a registration fee for a conference), you will need to deduct the full amount of those meals from your claim. </a:t>
            </a:r>
          </a:p>
          <a:p>
            <a:pPr marL="457200" indent="-457200" algn="l">
              <a:buFont typeface="Arial" panose="020B0604020202020204" pitchFamily="34" charset="0"/>
              <a:buChar char="•"/>
            </a:pPr>
            <a:r>
              <a:rPr lang="en-US" sz="3200" b="0" i="0" baseline="30000" dirty="0">
                <a:solidFill>
                  <a:srgbClr val="1B1B1B"/>
                </a:solidFill>
                <a:effectLst/>
                <a:latin typeface="Source Sans Pro Web"/>
              </a:rPr>
              <a:t>3</a:t>
            </a:r>
            <a:r>
              <a:rPr lang="en-US" sz="3200" b="0" i="0" dirty="0">
                <a:solidFill>
                  <a:srgbClr val="1B1B1B"/>
                </a:solidFill>
                <a:effectLst/>
                <a:latin typeface="Source Sans Pro Web"/>
              </a:rPr>
              <a:t> This column lists the amount employees receive for the first and last calendar day of travel. The first and last calendar day of travel per diem is calculated at 75 percent. (not the meals)</a:t>
            </a:r>
          </a:p>
          <a:p>
            <a:endParaRPr lang="en-US" dirty="0"/>
          </a:p>
          <a:p>
            <a:r>
              <a:rPr lang="en-US" dirty="0"/>
              <a:t>We have developed a worksheet to help facilitate the breakdown for your end users.</a:t>
            </a:r>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10</a:t>
            </a:fld>
            <a:endParaRPr lang="en-US"/>
          </a:p>
        </p:txBody>
      </p:sp>
    </p:spTree>
    <p:extLst>
      <p:ext uri="{BB962C8B-B14F-4D97-AF65-F5344CB8AC3E}">
        <p14:creationId xmlns:p14="http://schemas.microsoft.com/office/powerpoint/2010/main" val="3680106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96963" rtl="0" eaLnBrk="1" fontAlgn="base" latinLnBrk="0" hangingPunct="1">
              <a:lnSpc>
                <a:spcPct val="100000"/>
              </a:lnSpc>
              <a:spcBef>
                <a:spcPct val="30000"/>
              </a:spcBef>
              <a:spcAft>
                <a:spcPct val="0"/>
              </a:spcAft>
              <a:buClrTx/>
              <a:buSzTx/>
              <a:buFontTx/>
              <a:buNone/>
              <a:tabLst/>
              <a:defRPr/>
            </a:pPr>
            <a:r>
              <a:rPr lang="en-US" dirty="0"/>
              <a:t>The travel worksheet was initially created to assist in calculating partial day per diem.  To streamline further, we decided to add other key columns such as airfare, car rental, ground transportation, and advances.</a:t>
            </a:r>
          </a:p>
          <a:p>
            <a:pPr marL="285750" marR="0" lvl="0" indent="-285750" algn="l" defTabSz="1096963"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dirty="0"/>
              <a:t>Once the non-employee completes the form, the expenses are totaled by category and by the amount due to traveler.</a:t>
            </a:r>
          </a:p>
          <a:p>
            <a:pPr marL="0" marR="0" lvl="0" indent="0" algn="l" defTabSz="1096963" rtl="0" eaLnBrk="1" fontAlgn="base" latinLnBrk="0" hangingPunct="1">
              <a:lnSpc>
                <a:spcPct val="100000"/>
              </a:lnSpc>
              <a:spcBef>
                <a:spcPct val="30000"/>
              </a:spcBef>
              <a:spcAft>
                <a:spcPct val="0"/>
              </a:spcAft>
              <a:buClrTx/>
              <a:buSzTx/>
              <a:buFontTx/>
              <a:buNone/>
              <a:tabLst/>
              <a:defRPr/>
            </a:pPr>
            <a:endParaRPr lang="en-US" dirty="0"/>
          </a:p>
          <a:p>
            <a:r>
              <a:rPr lang="en-US" dirty="0"/>
              <a:t>We envision this tool as a resource for campuses to use to facilitate travel claims for non-employee submissions or for auxiliary employees not currently supported by the Concur system. </a:t>
            </a:r>
          </a:p>
          <a:p>
            <a:pPr marL="0" indent="0">
              <a:buFont typeface="Arial" panose="020B0604020202020204" pitchFamily="34" charset="0"/>
              <a:buNone/>
            </a:pPr>
            <a:r>
              <a:rPr lang="en-US" dirty="0"/>
              <a:t>Goals</a:t>
            </a:r>
          </a:p>
          <a:p>
            <a:pPr marL="285750" indent="-285750">
              <a:buFont typeface="Arial" panose="020B0604020202020204" pitchFamily="34" charset="0"/>
              <a:buChar char="•"/>
            </a:pPr>
            <a:r>
              <a:rPr lang="en-US" dirty="0"/>
              <a:t>Keep the process and form design as simple as possible.</a:t>
            </a:r>
          </a:p>
          <a:p>
            <a:pPr marL="285750" indent="-285750">
              <a:buFont typeface="Arial" panose="020B0604020202020204" pitchFamily="34" charset="0"/>
              <a:buChar char="•"/>
            </a:pPr>
            <a:r>
              <a:rPr lang="en-US" dirty="0"/>
              <a:t>Minimize campus development time and need for maintenance.</a:t>
            </a:r>
          </a:p>
          <a:p>
            <a:pPr marL="285750" indent="-285750">
              <a:buFont typeface="Arial" panose="020B0604020202020204" pitchFamily="34" charset="0"/>
              <a:buChar char="•"/>
            </a:pPr>
            <a:r>
              <a:rPr lang="en-US" dirty="0"/>
              <a:t>Enable campuses to personalize/brand the worksheet or simply use the baseline version.</a:t>
            </a:r>
          </a:p>
          <a:p>
            <a:pPr marL="0" indent="0">
              <a:buFont typeface="Arial" panose="020B0604020202020204" pitchFamily="34" charset="0"/>
              <a:buNone/>
            </a:pPr>
            <a:r>
              <a:rPr lang="en-US" dirty="0"/>
              <a:t>Maintenance</a:t>
            </a:r>
          </a:p>
          <a:p>
            <a:pPr marL="285750" indent="-285750">
              <a:buFont typeface="Arial" panose="020B0604020202020204" pitchFamily="34" charset="0"/>
              <a:buChar char="•"/>
            </a:pPr>
            <a:r>
              <a:rPr lang="en-US" dirty="0"/>
              <a:t>The baseline version will be updated as necessary for mileage rates changes, which often occur in January, and GSA rate changes which typically occur in October. The rates for outside the continental US per diem are updated monthly however the worksheet uses the value as supplied by the traveler so there is no need to for worksheet updates.</a:t>
            </a:r>
            <a:br>
              <a:rPr lang="en-US" dirty="0"/>
            </a:br>
            <a:br>
              <a:rPr lang="en-US" dirty="0"/>
            </a:br>
            <a:endParaRPr lang="en-US" dirty="0"/>
          </a:p>
          <a:p>
            <a:pPr marL="285750" indent="-285750">
              <a:buFont typeface="Arial" panose="020B0604020202020204" pitchFamily="34" charset="0"/>
              <a:buChar char="•"/>
            </a:pPr>
            <a:r>
              <a:rPr lang="en-US" b="1" dirty="0"/>
              <a:t>TRIVIA</a:t>
            </a:r>
            <a:r>
              <a:rPr lang="en-US" dirty="0"/>
              <a:t>: The first person to accurately respond in chat will have a Starbucks gift card emailed to them after this training, so everybody get ready to type…</a:t>
            </a:r>
            <a:br>
              <a:rPr lang="en-US" dirty="0"/>
            </a:br>
            <a:r>
              <a:rPr lang="en-US" dirty="0"/>
              <a:t>Define the acronym CONUS</a:t>
            </a:r>
          </a:p>
          <a:p>
            <a:pPr marL="833438" lvl="1" indent="-285750">
              <a:buFont typeface="Arial" panose="020B0604020202020204" pitchFamily="34" charset="0"/>
              <a:buChar char="•"/>
            </a:pPr>
            <a:r>
              <a:rPr lang="en-US" b="1" i="0" dirty="0">
                <a:solidFill>
                  <a:srgbClr val="015B99"/>
                </a:solidFill>
                <a:effectLst/>
                <a:latin typeface="Tahoma" panose="020B0604030504040204" pitchFamily="34" charset="0"/>
              </a:rPr>
              <a:t>THE CONTINENTAL UNITED STATES</a:t>
            </a:r>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11</a:t>
            </a:fld>
            <a:endParaRPr lang="en-US"/>
          </a:p>
        </p:txBody>
      </p:sp>
    </p:spTree>
    <p:extLst>
      <p:ext uri="{BB962C8B-B14F-4D97-AF65-F5344CB8AC3E}">
        <p14:creationId xmlns:p14="http://schemas.microsoft.com/office/powerpoint/2010/main" val="3636195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a:t>*TRIVIA</a:t>
            </a:r>
            <a:r>
              <a:rPr lang="en-US"/>
              <a:t>: The first person to accurately respond in chat will have a Starbucks gift card emailed to them after this training. Everybody get ready to type…</a:t>
            </a:r>
            <a:br>
              <a:rPr lang="en-US"/>
            </a:br>
            <a:r>
              <a:rPr lang="en-US"/>
              <a:t>Define the acronym CONUS</a:t>
            </a:r>
          </a:p>
          <a:p>
            <a:pPr marL="833438" lvl="1" indent="-285750">
              <a:buFont typeface="Arial" panose="020B0604020202020204" pitchFamily="34" charset="0"/>
              <a:buChar char="•"/>
            </a:pPr>
            <a:r>
              <a:rPr lang="en-US" b="1" i="0">
                <a:solidFill>
                  <a:srgbClr val="015B99"/>
                </a:solidFill>
                <a:effectLst/>
                <a:latin typeface="Tahoma" panose="020B0604030504040204" pitchFamily="34" charset="0"/>
              </a:rPr>
              <a:t>CONTINENTAL UNITED STATES</a:t>
            </a:r>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12</a:t>
            </a:fld>
            <a:endParaRPr lang="en-US"/>
          </a:p>
        </p:txBody>
      </p:sp>
    </p:spTree>
    <p:extLst>
      <p:ext uri="{BB962C8B-B14F-4D97-AF65-F5344CB8AC3E}">
        <p14:creationId xmlns:p14="http://schemas.microsoft.com/office/powerpoint/2010/main" val="10103386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Tips to hotel staff such as bell hops, housekeeping or tips given to waiters and waitresses are included in the location based per diem meals and incidental expenses.</a:t>
            </a:r>
          </a:p>
          <a:p>
            <a:endParaRPr lang="en-US" dirty="0"/>
          </a:p>
          <a:p>
            <a:r>
              <a:rPr lang="en-US" dirty="0"/>
              <a:t>However, tips to taxi drivers or shuttle services are part of transportation expense.</a:t>
            </a:r>
          </a:p>
          <a:p>
            <a:endParaRPr lang="en-US" dirty="0"/>
          </a:p>
          <a:p>
            <a:r>
              <a:rPr lang="en-US" dirty="0"/>
              <a:t>Tips given to valet parking are part of parking fee.</a:t>
            </a:r>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13</a:t>
            </a:fld>
            <a:endParaRPr lang="en-US"/>
          </a:p>
        </p:txBody>
      </p:sp>
    </p:spTree>
    <p:extLst>
      <p:ext uri="{BB962C8B-B14F-4D97-AF65-F5344CB8AC3E}">
        <p14:creationId xmlns:p14="http://schemas.microsoft.com/office/powerpoint/2010/main" val="1364890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a:t>In most cases, grants will accept the CSU policy. In rare instances, it may be more restrictive, like requiring expenses to be substantiated. The grant office should do its best during review of the grant prior to acceptance to convince the granter that the CSU policy is in compliance with the federal government, especially if it’s a federal grant. However, if the sponsor office accepts the more restrictive requirement, then it needs to comply with its requirement.</a:t>
            </a:r>
          </a:p>
        </p:txBody>
      </p:sp>
      <p:sp>
        <p:nvSpPr>
          <p:cNvPr id="4" name="Slide Number Placeholder 3"/>
          <p:cNvSpPr>
            <a:spLocks noGrp="1"/>
          </p:cNvSpPr>
          <p:nvPr>
            <p:ph type="sldNum" sz="quarter" idx="5"/>
          </p:nvPr>
        </p:nvSpPr>
        <p:spPr/>
        <p:txBody>
          <a:bodyPr/>
          <a:lstStyle/>
          <a:p>
            <a:pPr marL="0" marR="0" lvl="0" indent="0" algn="r" defTabSz="1097280" rtl="0" eaLnBrk="1" fontAlgn="auto" latinLnBrk="0" hangingPunct="1">
              <a:lnSpc>
                <a:spcPct val="100000"/>
              </a:lnSpc>
              <a:spcBef>
                <a:spcPts val="0"/>
              </a:spcBef>
              <a:spcAft>
                <a:spcPts val="0"/>
              </a:spcAft>
              <a:buClrTx/>
              <a:buSzTx/>
              <a:buFontTx/>
              <a:buNone/>
              <a:tabLst/>
              <a:defRPr/>
            </a:pPr>
            <a:fld id="{DD71E48D-9728-2F45-B02D-C2713662B4D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109728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65306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 reimbursement will be paid for travel that is less than 24 hours.</a:t>
            </a:r>
          </a:p>
          <a:p>
            <a:endParaRPr lang="en-US"/>
          </a:p>
          <a:p>
            <a:r>
              <a:rPr lang="en-US"/>
              <a:t>For travel that is less than 24 hours with overnight stay, the meals and incidentals are reimbursed at 75% of the per diem rate</a:t>
            </a:r>
          </a:p>
          <a:p>
            <a:endParaRPr lang="en-US"/>
          </a:p>
          <a:p>
            <a:r>
              <a:rPr lang="en-US"/>
              <a:t>Refer to appendix for travel over 24 hours.</a:t>
            </a:r>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15</a:t>
            </a:fld>
            <a:endParaRPr lang="en-US"/>
          </a:p>
        </p:txBody>
      </p:sp>
    </p:spTree>
    <p:extLst>
      <p:ext uri="{BB962C8B-B14F-4D97-AF65-F5344CB8AC3E}">
        <p14:creationId xmlns:p14="http://schemas.microsoft.com/office/powerpoint/2010/main" val="9199899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a:t>Read the example.</a:t>
            </a:r>
          </a:p>
          <a:p>
            <a:endParaRPr lang="en-US" sz="1400"/>
          </a:p>
          <a:p>
            <a:r>
              <a:rPr lang="en-US" sz="1400"/>
              <a:t>Yes. Even though the employee had not planned to spend the night and is gone for less than 24 hours, the “away from home” rule was met because the traveler spent the night away from residence on business.</a:t>
            </a:r>
            <a:endParaRPr lang="en-US"/>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16</a:t>
            </a:fld>
            <a:endParaRPr lang="en-US"/>
          </a:p>
        </p:txBody>
      </p:sp>
    </p:spTree>
    <p:extLst>
      <p:ext uri="{BB962C8B-B14F-4D97-AF65-F5344CB8AC3E}">
        <p14:creationId xmlns:p14="http://schemas.microsoft.com/office/powerpoint/2010/main" val="1995695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a:t>Read the example</a:t>
            </a:r>
          </a:p>
          <a:p>
            <a:endParaRPr lang="en-US" sz="1400"/>
          </a:p>
          <a:p>
            <a:r>
              <a:rPr lang="en-US" sz="1400"/>
              <a:t>No. Even though the employee has been away from home for substantially longer than her normal workday, it is not considered to be in travel status. The courts have ruled that stopping for a meal or a rest in a car does not meet the substantial “sleep or rest” rule.</a:t>
            </a:r>
            <a:endParaRPr lang="en-US" b="1"/>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17</a:t>
            </a:fld>
            <a:endParaRPr lang="en-US"/>
          </a:p>
        </p:txBody>
      </p:sp>
    </p:spTree>
    <p:extLst>
      <p:ext uri="{BB962C8B-B14F-4D97-AF65-F5344CB8AC3E}">
        <p14:creationId xmlns:p14="http://schemas.microsoft.com/office/powerpoint/2010/main" val="12353343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When meals are provided at an event such as a conference where lunch is paid through registration fee, the per diem lunch amount must be deducted from the daily rate. </a:t>
            </a:r>
          </a:p>
          <a:p>
            <a:endParaRPr lang="en-US"/>
          </a:p>
          <a:p>
            <a:r>
              <a:rPr lang="en-US"/>
              <a:t>In this example, lunch is provided at the event. The location daily per diem is $59, so $15 must be deducted when submitting the claim.</a:t>
            </a:r>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18</a:t>
            </a:fld>
            <a:endParaRPr lang="en-US"/>
          </a:p>
        </p:txBody>
      </p:sp>
    </p:spTree>
    <p:extLst>
      <p:ext uri="{BB962C8B-B14F-4D97-AF65-F5344CB8AC3E}">
        <p14:creationId xmlns:p14="http://schemas.microsoft.com/office/powerpoint/2010/main" val="40069111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a:t>When travel involves multiple locations:</a:t>
            </a:r>
          </a:p>
          <a:p>
            <a:endParaRPr lang="en-US" b="0"/>
          </a:p>
          <a:p>
            <a:r>
              <a:rPr lang="en-US" b="0"/>
              <a:t>The traveler’s per diem is based on the “temporary” assignment location</a:t>
            </a:r>
          </a:p>
          <a:p>
            <a:endParaRPr lang="en-US" b="0"/>
          </a:p>
          <a:p>
            <a:r>
              <a:rPr lang="en-US" b="0"/>
              <a:t>The traveler is only eligible for 75% of the per diem rate on their first and last day of travel</a:t>
            </a:r>
          </a:p>
          <a:p>
            <a:endParaRPr lang="en-US" b="0"/>
          </a:p>
          <a:p>
            <a:r>
              <a:rPr lang="en-US" b="0"/>
              <a:t>The per diem is reduced when meals are provided at the event</a:t>
            </a:r>
          </a:p>
          <a:p>
            <a:endParaRPr lang="en-US" b="0"/>
          </a:p>
          <a:p>
            <a:r>
              <a:rPr lang="en-US" b="0"/>
              <a:t>Read example</a:t>
            </a:r>
          </a:p>
          <a:p>
            <a:r>
              <a:rPr lang="en-US" b="0"/>
              <a:t>Move to the next slide for results.</a:t>
            </a:r>
          </a:p>
          <a:p>
            <a:endParaRPr lang="en-US" b="0"/>
          </a:p>
          <a:p>
            <a:endParaRPr lang="en-US" b="0"/>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19</a:t>
            </a:fld>
            <a:endParaRPr lang="en-US"/>
          </a:p>
        </p:txBody>
      </p:sp>
    </p:spTree>
    <p:extLst>
      <p:ext uri="{BB962C8B-B14F-4D97-AF65-F5344CB8AC3E}">
        <p14:creationId xmlns:p14="http://schemas.microsoft.com/office/powerpoint/2010/main" val="655196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objectives today are:</a:t>
            </a:r>
          </a:p>
          <a:p>
            <a:endParaRPr lang="en-US" dirty="0"/>
          </a:p>
          <a:p>
            <a:r>
              <a:rPr lang="en-US" dirty="0"/>
              <a:t>Our goal if for you to gain an understanding of </a:t>
            </a:r>
          </a:p>
          <a:p>
            <a:pPr marL="285750" indent="-285750">
              <a:buFont typeface="Arial" panose="020B0604020202020204" pitchFamily="34" charset="0"/>
              <a:buChar char="•"/>
            </a:pPr>
            <a:r>
              <a:rPr lang="en-US" dirty="0"/>
              <a:t>Why the CSU has moved from actuals to per diem</a:t>
            </a:r>
          </a:p>
          <a:p>
            <a:pPr marL="285750" indent="-285750">
              <a:buFont typeface="Arial" panose="020B0604020202020204" pitchFamily="34" charset="0"/>
              <a:buChar char="•"/>
            </a:pPr>
            <a:r>
              <a:rPr lang="en-US" dirty="0"/>
              <a:t>When campuses need to implement the policy changes</a:t>
            </a:r>
          </a:p>
          <a:p>
            <a:pPr marL="285750" indent="-285750">
              <a:buFont typeface="Arial" panose="020B0604020202020204" pitchFamily="34" charset="0"/>
              <a:buChar char="•"/>
            </a:pPr>
            <a:r>
              <a:rPr lang="en-US" dirty="0"/>
              <a:t>What are per diem rates and how to best work with them</a:t>
            </a:r>
          </a:p>
          <a:p>
            <a:endParaRPr lang="en-US" dirty="0"/>
          </a:p>
          <a:p>
            <a:r>
              <a:rPr lang="en-US" dirty="0"/>
              <a:t>Scenarios to help you train (which are found in the Appendices of the policy) </a:t>
            </a:r>
          </a:p>
          <a:p>
            <a:r>
              <a:rPr lang="en-US" dirty="0"/>
              <a:t>Frequently asked questions we’ve had regarding the policy</a:t>
            </a:r>
          </a:p>
          <a:p>
            <a:r>
              <a:rPr lang="en-US" dirty="0"/>
              <a:t>We’ll provide you some resources to use on your campus</a:t>
            </a:r>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2</a:t>
            </a:fld>
            <a:endParaRPr lang="en-US"/>
          </a:p>
        </p:txBody>
      </p:sp>
    </p:spTree>
    <p:extLst>
      <p:ext uri="{BB962C8B-B14F-4D97-AF65-F5344CB8AC3E}">
        <p14:creationId xmlns:p14="http://schemas.microsoft.com/office/powerpoint/2010/main" val="35556292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400" dirty="0"/>
              <a:t>Locate the maximum per diem rate for New York City, New York on the GSA website. The traveler will claim 75% of the maximum rate on the first day of travel, less the full rate of dinner provided at the event.</a:t>
            </a:r>
          </a:p>
          <a:p>
            <a:r>
              <a:rPr lang="en-US" altLang="zh-CN" sz="1400" dirty="0"/>
              <a:t>Reference </a:t>
            </a:r>
            <a:r>
              <a:rPr lang="en-US" dirty="0"/>
              <a:t>https://www.ecfr.gov/current/title-41/section-301-11.18 </a:t>
            </a:r>
            <a:r>
              <a:rPr lang="en-US" sz="1400" dirty="0"/>
              <a:t>on the full meal (use the dot in the title to link to the regulation).</a:t>
            </a:r>
            <a:endParaRPr lang="en-US" altLang="zh-CN" sz="1400" dirty="0"/>
          </a:p>
          <a:p>
            <a:pPr>
              <a:spcBef>
                <a:spcPts val="600"/>
              </a:spcBef>
            </a:pPr>
            <a:endParaRPr lang="en-US" altLang="zh-CN" sz="1400" dirty="0"/>
          </a:p>
          <a:p>
            <a:pPr>
              <a:spcBef>
                <a:spcPts val="600"/>
              </a:spcBef>
            </a:pPr>
            <a:r>
              <a:rPr lang="en-US" altLang="zh-CN" sz="1400" dirty="0"/>
              <a:t>Locate the maximum M&amp;IE per diem rate for New York City, New York. Traveler will use the M&amp;IE allocation on the GSA website to determine the portion of the M&amp;IE allowance that GSA allocated to the provided meals.</a:t>
            </a:r>
          </a:p>
          <a:p>
            <a:pPr>
              <a:spcBef>
                <a:spcPts val="600"/>
              </a:spcBef>
            </a:pPr>
            <a:endParaRPr lang="en-US" altLang="zh-CN" sz="1400" dirty="0"/>
          </a:p>
          <a:p>
            <a:pPr>
              <a:spcBef>
                <a:spcPts val="600"/>
              </a:spcBef>
            </a:pPr>
            <a:r>
              <a:rPr lang="en-US" altLang="zh-CN" sz="1400" dirty="0"/>
              <a:t>Locate the maximum per diem rate for Las Vegas, Nevada on the GSA website. The traveler will claim 75% of the maximum rate on the last day of travel.</a:t>
            </a:r>
          </a:p>
          <a:p>
            <a:endParaRPr lang="en-US" b="0" dirty="0"/>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20</a:t>
            </a:fld>
            <a:endParaRPr lang="en-US"/>
          </a:p>
        </p:txBody>
      </p:sp>
    </p:spTree>
    <p:extLst>
      <p:ext uri="{BB962C8B-B14F-4D97-AF65-F5344CB8AC3E}">
        <p14:creationId xmlns:p14="http://schemas.microsoft.com/office/powerpoint/2010/main" val="28048010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*Let’s take a similar example to what we have already seen.</a:t>
            </a:r>
          </a:p>
          <a:p>
            <a:endParaRPr lang="en-US" b="1" dirty="0"/>
          </a:p>
          <a:p>
            <a:pPr marL="285750" indent="-285750">
              <a:buFont typeface="Arial" panose="020B0604020202020204" pitchFamily="34" charset="0"/>
              <a:buChar char="•"/>
            </a:pPr>
            <a:r>
              <a:rPr lang="en-US" dirty="0"/>
              <a:t>In this example, lunch and dinner are provided at the event. The location daily per diem is $59, but this is the first day, so it starts with 44.25 (75%) of the rate.  We must deduct $15 for lunch and $26 for dinner when submitting the claim, which leaves us with 3.25. We cannot, however, go lower than the incidental rate. In this case, the traveler would get $5 for the first day.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3.25, </a:t>
            </a:r>
            <a:r>
              <a:rPr lang="en-US" b="1" dirty="0"/>
              <a:t>5.00</a:t>
            </a:r>
            <a:r>
              <a:rPr lang="en-US" dirty="0"/>
              <a:t>, 18? $5.00 is the correct answer.</a:t>
            </a:r>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21</a:t>
            </a:fld>
            <a:endParaRPr lang="en-US"/>
          </a:p>
        </p:txBody>
      </p:sp>
    </p:spTree>
    <p:extLst>
      <p:ext uri="{BB962C8B-B14F-4D97-AF65-F5344CB8AC3E}">
        <p14:creationId xmlns:p14="http://schemas.microsoft.com/office/powerpoint/2010/main" val="17522308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The link to the current travel policy will auto update with the new policy 4 days prior to 1/1/24.</a:t>
            </a:r>
          </a:p>
          <a:p>
            <a:endParaRPr lang="en-US" b="0" dirty="0"/>
          </a:p>
          <a:p>
            <a:r>
              <a:rPr lang="en-US" b="0" dirty="0"/>
              <a:t>Not sure if you want to keep FAQs Appendix K as a link (since it will not be posted until December) or just let them know it will have FAQs.</a:t>
            </a:r>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22</a:t>
            </a:fld>
            <a:endParaRPr lang="en-US"/>
          </a:p>
        </p:txBody>
      </p:sp>
    </p:spTree>
    <p:extLst>
      <p:ext uri="{BB962C8B-B14F-4D97-AF65-F5344CB8AC3E}">
        <p14:creationId xmlns:p14="http://schemas.microsoft.com/office/powerpoint/2010/main" val="2391993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highlight>
                <a:srgbClr val="FFFF00"/>
              </a:highlight>
            </a:endParaRPr>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23</a:t>
            </a:fld>
            <a:endParaRPr lang="en-US"/>
          </a:p>
        </p:txBody>
      </p:sp>
    </p:spTree>
    <p:extLst>
      <p:ext uri="{BB962C8B-B14F-4D97-AF65-F5344CB8AC3E}">
        <p14:creationId xmlns:p14="http://schemas.microsoft.com/office/powerpoint/2010/main" val="3660278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400" dirty="0"/>
              <a:t>Why move from actual receipts to location based per diem?</a:t>
            </a:r>
          </a:p>
          <a:p>
            <a:pPr marL="0" indent="0">
              <a:buNone/>
            </a:pPr>
            <a:endParaRPr lang="en-US" sz="1400" dirty="0"/>
          </a:p>
          <a:p>
            <a:pPr marL="285750" indent="-285750">
              <a:buFont typeface="Arial" panose="020B0604020202020204" pitchFamily="34" charset="0"/>
              <a:buChar char="•"/>
            </a:pPr>
            <a:r>
              <a:rPr lang="en-US" sz="1400" dirty="0"/>
              <a:t>A workgroup was formed consisting of six campuses (3 associate VPs ,3 VPs), plus the Chancellor’s office. </a:t>
            </a:r>
          </a:p>
          <a:p>
            <a:pPr marL="285750" indent="-285750">
              <a:buFont typeface="Arial" panose="020B0604020202020204" pitchFamily="34" charset="0"/>
              <a:buChar char="•"/>
            </a:pPr>
            <a:r>
              <a:rPr lang="en-US" sz="1400" dirty="0"/>
              <a:t>Their charge was to </a:t>
            </a:r>
            <a:r>
              <a:rPr lang="en-US" sz="1800" dirty="0">
                <a:effectLst/>
                <a:latin typeface="Calibri" panose="020F0502020204030204" pitchFamily="34" charset="0"/>
              </a:rPr>
              <a:t>r</a:t>
            </a:r>
            <a:r>
              <a:rPr lang="en-US" sz="1800" dirty="0">
                <a:effectLst/>
                <a:latin typeface="Calibri" panose="020F0502020204030204" pitchFamily="34" charset="0"/>
                <a:ea typeface="Times New Roman" panose="02020603050405020304" pitchFamily="18" charset="0"/>
              </a:rPr>
              <a:t>educe the administrative burden for processing travel campus-wide by reducing or eliminating the need for receipts</a:t>
            </a:r>
            <a:r>
              <a:rPr lang="en-US" sz="1400" dirty="0"/>
              <a:t>.</a:t>
            </a:r>
          </a:p>
          <a:p>
            <a:pPr marL="285750" indent="-285750">
              <a:buFont typeface="Arial" panose="020B0604020202020204" pitchFamily="34" charset="0"/>
              <a:buChar char="•"/>
            </a:pPr>
            <a:r>
              <a:rPr lang="en-US" sz="1400" dirty="0"/>
              <a:t>The agreed upon solution was to move to location-based per diem.</a:t>
            </a:r>
          </a:p>
          <a:p>
            <a:pPr marL="285750" indent="-285750">
              <a:buFont typeface="Arial" panose="020B0604020202020204" pitchFamily="34" charset="0"/>
              <a:buChar char="•"/>
            </a:pPr>
            <a:r>
              <a:rPr lang="en-US" sz="1400" dirty="0"/>
              <a:t>This is because using location-based per diem complies with federal guidelines and avoids tax implications.</a:t>
            </a:r>
          </a:p>
          <a:p>
            <a:pPr marL="547688" lvl="1" indent="0">
              <a:buFont typeface="+mj-lt"/>
              <a:buNone/>
            </a:pPr>
            <a:endParaRPr lang="en-US" sz="1400" dirty="0"/>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3</a:t>
            </a:fld>
            <a:endParaRPr lang="en-US"/>
          </a:p>
        </p:txBody>
      </p:sp>
    </p:spTree>
    <p:extLst>
      <p:ext uri="{BB962C8B-B14F-4D97-AF65-F5344CB8AC3E}">
        <p14:creationId xmlns:p14="http://schemas.microsoft.com/office/powerpoint/2010/main" val="2031642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96963" rtl="0" eaLnBrk="1" fontAlgn="base" latinLnBrk="0" hangingPunct="1">
              <a:lnSpc>
                <a:spcPct val="100000"/>
              </a:lnSpc>
              <a:spcBef>
                <a:spcPct val="30000"/>
              </a:spcBef>
              <a:spcAft>
                <a:spcPct val="0"/>
              </a:spcAft>
              <a:buClrTx/>
              <a:buSzTx/>
              <a:buFontTx/>
              <a:buNone/>
              <a:tabLst/>
              <a:defRPr/>
            </a:pPr>
            <a:r>
              <a:rPr lang="en-US" b="0" dirty="0"/>
              <a:t>The CSU policy, while not yet published, will be available on CSU Policy Library. The link to the library is provided on this slide.</a:t>
            </a:r>
          </a:p>
          <a:p>
            <a:pPr marL="0" marR="0" lvl="0" indent="0" algn="l" defTabSz="1096963" rtl="0" eaLnBrk="1" fontAlgn="base" latinLnBrk="0" hangingPunct="1">
              <a:lnSpc>
                <a:spcPct val="100000"/>
              </a:lnSpc>
              <a:spcBef>
                <a:spcPct val="30000"/>
              </a:spcBef>
              <a:spcAft>
                <a:spcPct val="0"/>
              </a:spcAft>
              <a:buClrTx/>
              <a:buSzTx/>
              <a:buFontTx/>
              <a:buNone/>
              <a:tabLst/>
              <a:defRPr/>
            </a:pPr>
            <a:endParaRPr lang="en-US" b="0" dirty="0"/>
          </a:p>
          <a:p>
            <a:pPr marL="0" marR="0" lvl="0" indent="0" algn="l" defTabSz="1096963" rtl="0" eaLnBrk="1" fontAlgn="base" latinLnBrk="0" hangingPunct="1">
              <a:lnSpc>
                <a:spcPct val="100000"/>
              </a:lnSpc>
              <a:spcBef>
                <a:spcPct val="30000"/>
              </a:spcBef>
              <a:spcAft>
                <a:spcPct val="0"/>
              </a:spcAft>
              <a:buClrTx/>
              <a:buSzTx/>
              <a:buFontTx/>
              <a:buNone/>
              <a:tabLst/>
              <a:defRPr/>
            </a:pPr>
            <a:r>
              <a:rPr lang="en-US" b="0" dirty="0"/>
              <a:t>Campuses must implement the location-based per diem policy January 1, 2024. This means any travel that occurs on or after January 1st will follow the per diem meal payment and any travel prior to 1/1/24 will follow the legacy (non per diem) policy.</a:t>
            </a:r>
          </a:p>
          <a:p>
            <a:pPr marL="0" marR="0" lvl="0" indent="0" algn="l" defTabSz="1096963" rtl="0" eaLnBrk="1" fontAlgn="base" latinLnBrk="0" hangingPunct="1">
              <a:lnSpc>
                <a:spcPct val="100000"/>
              </a:lnSpc>
              <a:spcBef>
                <a:spcPct val="30000"/>
              </a:spcBef>
              <a:spcAft>
                <a:spcPct val="0"/>
              </a:spcAft>
              <a:buClrTx/>
              <a:buSzTx/>
              <a:buFontTx/>
              <a:buNone/>
              <a:tabLst/>
              <a:defRPr/>
            </a:pPr>
            <a:endParaRPr lang="en-US" b="0" dirty="0"/>
          </a:p>
          <a:p>
            <a:pPr marL="0" marR="0" lvl="0" indent="0" algn="l" defTabSz="1096963" rtl="0" eaLnBrk="1" fontAlgn="base" latinLnBrk="0" hangingPunct="1">
              <a:lnSpc>
                <a:spcPct val="100000"/>
              </a:lnSpc>
              <a:spcBef>
                <a:spcPct val="30000"/>
              </a:spcBef>
              <a:spcAft>
                <a:spcPct val="0"/>
              </a:spcAft>
              <a:buClrTx/>
              <a:buSzTx/>
              <a:buFontTx/>
              <a:buNone/>
              <a:tabLst/>
              <a:defRPr/>
            </a:pPr>
            <a:r>
              <a:rPr lang="en-US" b="0" dirty="0"/>
              <a:t>One of those restrictions could be you only allow the lowest per diem for non-employees.</a:t>
            </a:r>
          </a:p>
          <a:p>
            <a:pPr marL="0" marR="0" lvl="0" indent="0" algn="l" defTabSz="1096963" rtl="0" eaLnBrk="1" fontAlgn="base" latinLnBrk="0" hangingPunct="1">
              <a:lnSpc>
                <a:spcPct val="100000"/>
              </a:lnSpc>
              <a:spcBef>
                <a:spcPct val="30000"/>
              </a:spcBef>
              <a:spcAft>
                <a:spcPct val="0"/>
              </a:spcAft>
              <a:buClrTx/>
              <a:buSzTx/>
              <a:buFontTx/>
              <a:buNone/>
              <a:tabLst/>
              <a:defRPr/>
            </a:pPr>
            <a:endParaRPr lang="en-US" b="0" dirty="0"/>
          </a:p>
          <a:p>
            <a:pPr marL="0" marR="0" lvl="0" indent="0" algn="l" defTabSz="1096963" rtl="0" eaLnBrk="1" fontAlgn="base" latinLnBrk="0" hangingPunct="1">
              <a:lnSpc>
                <a:spcPct val="100000"/>
              </a:lnSpc>
              <a:spcBef>
                <a:spcPct val="30000"/>
              </a:spcBef>
              <a:spcAft>
                <a:spcPct val="0"/>
              </a:spcAft>
              <a:buClrTx/>
              <a:buSzTx/>
              <a:buFontTx/>
              <a:buNone/>
              <a:tabLst/>
              <a:defRPr/>
            </a:pPr>
            <a:endParaRPr lang="en-US" b="0" dirty="0"/>
          </a:p>
          <a:p>
            <a:pPr marL="0" marR="0" lvl="0" indent="0" algn="l" defTabSz="1096963" rtl="0" eaLnBrk="1" fontAlgn="base" latinLnBrk="0" hangingPunct="1">
              <a:lnSpc>
                <a:spcPct val="100000"/>
              </a:lnSpc>
              <a:spcBef>
                <a:spcPct val="30000"/>
              </a:spcBef>
              <a:spcAft>
                <a:spcPct val="0"/>
              </a:spcAft>
              <a:buClrTx/>
              <a:buSzTx/>
              <a:buFontTx/>
              <a:buNone/>
              <a:tabLst/>
              <a:defRPr/>
            </a:pPr>
            <a:endParaRPr lang="en-US" b="1" dirty="0"/>
          </a:p>
          <a:p>
            <a:pPr marL="0" marR="0" lvl="0" indent="0" algn="l" defTabSz="1096963"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4</a:t>
            </a:fld>
            <a:endParaRPr lang="en-US"/>
          </a:p>
        </p:txBody>
      </p:sp>
    </p:spTree>
    <p:extLst>
      <p:ext uri="{BB962C8B-B14F-4D97-AF65-F5344CB8AC3E}">
        <p14:creationId xmlns:p14="http://schemas.microsoft.com/office/powerpoint/2010/main" val="1655156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The per diem rates are as follows:</a:t>
            </a:r>
          </a:p>
          <a:p>
            <a:endParaRPr lang="en-US" b="0" dirty="0"/>
          </a:p>
          <a:p>
            <a:r>
              <a:rPr lang="en-US" b="0" dirty="0"/>
              <a:t>For domestic or continental United States, the meals and incidental expense rates are set by the General Services Administration (referred to as GSA)</a:t>
            </a:r>
          </a:p>
          <a:p>
            <a:endParaRPr lang="en-US" b="0" dirty="0"/>
          </a:p>
          <a:p>
            <a:r>
              <a:rPr lang="en-US" b="0" dirty="0"/>
              <a:t>For AK, HI, US territories or international values, the process is consistent with the existing policy, however, to simplify calculations, first and last day across the board is calculated at 75% of the per diem.</a:t>
            </a:r>
          </a:p>
          <a:p>
            <a:r>
              <a:rPr lang="en-US" b="0" dirty="0"/>
              <a:t>For Alaska, Hawaii, and US territories, the rates are set by the department of defense</a:t>
            </a:r>
          </a:p>
          <a:p>
            <a:endParaRPr lang="en-US" b="0" dirty="0"/>
          </a:p>
          <a:p>
            <a:r>
              <a:rPr lang="en-US" b="0" dirty="0"/>
              <a:t>For international travel meals and incidental expenses, the rates are set by the state department</a:t>
            </a:r>
          </a:p>
          <a:p>
            <a:endParaRPr lang="en-US" b="0" dirty="0"/>
          </a:p>
          <a:p>
            <a:r>
              <a:rPr lang="en-US" b="0" dirty="0"/>
              <a:t>As you see, links to each of these organizations are provided on this slide. Note that there are lookups for the continental United States on the DoD site, but</a:t>
            </a:r>
            <a:endParaRPr lang="en-US" b="1" dirty="0"/>
          </a:p>
          <a:p>
            <a:endParaRPr lang="en-US" b="1" dirty="0"/>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5</a:t>
            </a:fld>
            <a:endParaRPr lang="en-US"/>
          </a:p>
        </p:txBody>
      </p:sp>
    </p:spTree>
    <p:extLst>
      <p:ext uri="{BB962C8B-B14F-4D97-AF65-F5344CB8AC3E}">
        <p14:creationId xmlns:p14="http://schemas.microsoft.com/office/powerpoint/2010/main" val="1401987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Rates are refreshed on a scheduled basis.</a:t>
            </a:r>
          </a:p>
          <a:p>
            <a:endParaRPr lang="en-US"/>
          </a:p>
          <a:p>
            <a:r>
              <a:rPr lang="en-US"/>
              <a:t>GSA refreshes its rates annually, at the beginning of their fiscal year (which begins in October).</a:t>
            </a:r>
          </a:p>
          <a:p>
            <a:r>
              <a:rPr lang="en-US"/>
              <a:t>Both department of defense and department of state refresh their rates monthly. (DoD meals are typically updated annually in October but they may have other updates as necessary. They show monthly amounts in a lookup)</a:t>
            </a:r>
          </a:p>
          <a:p>
            <a:endParaRPr lang="en-US"/>
          </a:p>
          <a:p>
            <a:r>
              <a:rPr lang="en-US"/>
              <a:t>Be sure to stay current with the refresh schedule for the system you have in place. (n/a for Concur campuses)</a:t>
            </a:r>
          </a:p>
          <a:p>
            <a:endParaRPr lang="en-US"/>
          </a:p>
          <a:p>
            <a:r>
              <a:rPr lang="en-US"/>
              <a:t>Hotel is not part of the meals and incidental expense per diem rates. It will continue at the maximum nightly rate of $275 before taxes and fees. Receipts are required for lodging.</a:t>
            </a:r>
          </a:p>
          <a:p>
            <a:endParaRPr lang="en-US"/>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6</a:t>
            </a:fld>
            <a:endParaRPr lang="en-US"/>
          </a:p>
        </p:txBody>
      </p:sp>
    </p:spTree>
    <p:extLst>
      <p:ext uri="{BB962C8B-B14F-4D97-AF65-F5344CB8AC3E}">
        <p14:creationId xmlns:p14="http://schemas.microsoft.com/office/powerpoint/2010/main" val="2087655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Let’s look at how to find a per diem rate. The </a:t>
            </a:r>
            <a:r>
              <a:rPr lang="en-US" b="1" u="sng"/>
              <a:t>best</a:t>
            </a:r>
            <a:r>
              <a:rPr lang="en-US"/>
              <a:t> way to get a targeted domestic per diem rate is to fill in the </a:t>
            </a:r>
            <a:r>
              <a:rPr lang="en-US" b="1"/>
              <a:t>location (state &amp; city)</a:t>
            </a:r>
            <a:r>
              <a:rPr lang="en-US"/>
              <a:t>, </a:t>
            </a:r>
            <a:r>
              <a:rPr lang="en-US" b="1"/>
              <a:t>travel start date </a:t>
            </a:r>
            <a:r>
              <a:rPr lang="en-US"/>
              <a:t>and </a:t>
            </a:r>
            <a:r>
              <a:rPr lang="en-US" b="1"/>
              <a:t>travel end date</a:t>
            </a:r>
            <a:r>
              <a:rPr lang="en-US"/>
              <a:t>, then select “</a:t>
            </a:r>
            <a:r>
              <a:rPr lang="en-US" b="1"/>
              <a:t>Next</a:t>
            </a:r>
            <a:r>
              <a:rPr lang="en-US"/>
              <a:t>”.</a:t>
            </a:r>
          </a:p>
          <a:p>
            <a:endParaRPr lang="en-US"/>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7</a:t>
            </a:fld>
            <a:endParaRPr lang="en-US"/>
          </a:p>
        </p:txBody>
      </p:sp>
    </p:spTree>
    <p:extLst>
      <p:ext uri="{BB962C8B-B14F-4D97-AF65-F5344CB8AC3E}">
        <p14:creationId xmlns:p14="http://schemas.microsoft.com/office/powerpoint/2010/main" val="3484188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specific breakdown for Per Diem displays.  While the lodging is visible, we are only following Meals &amp; Incidental Expenses, so we focus on the right side of the window. If you system is not automated, I’d encourage the user to print the results to PDF and attach it to the request for easy reference.</a:t>
            </a:r>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8</a:t>
            </a:fld>
            <a:endParaRPr lang="en-US"/>
          </a:p>
        </p:txBody>
      </p:sp>
    </p:spTree>
    <p:extLst>
      <p:ext uri="{BB962C8B-B14F-4D97-AF65-F5344CB8AC3E}">
        <p14:creationId xmlns:p14="http://schemas.microsoft.com/office/powerpoint/2010/main" val="15510728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user selects the year in the drop-down menu, then a more generic view similar to this image will display.</a:t>
            </a:r>
          </a:p>
        </p:txBody>
      </p:sp>
      <p:sp>
        <p:nvSpPr>
          <p:cNvPr id="4" name="Slide Number Placeholder 3"/>
          <p:cNvSpPr>
            <a:spLocks noGrp="1"/>
          </p:cNvSpPr>
          <p:nvPr>
            <p:ph type="sldNum" sz="quarter" idx="5"/>
          </p:nvPr>
        </p:nvSpPr>
        <p:spPr/>
        <p:txBody>
          <a:bodyPr/>
          <a:lstStyle/>
          <a:p>
            <a:pPr>
              <a:defRPr/>
            </a:pPr>
            <a:fld id="{DD71E48D-9728-2F45-B02D-C2713662B4D4}" type="slidenum">
              <a:rPr lang="en-US" smtClean="0"/>
              <a:pPr>
                <a:defRPr/>
              </a:pPr>
              <a:t>9</a:t>
            </a:fld>
            <a:endParaRPr lang="en-US"/>
          </a:p>
        </p:txBody>
      </p:sp>
    </p:spTree>
    <p:extLst>
      <p:ext uri="{BB962C8B-B14F-4D97-AF65-F5344CB8AC3E}">
        <p14:creationId xmlns:p14="http://schemas.microsoft.com/office/powerpoint/2010/main" val="3576686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AE30-4F99-E9CF-39AB-746BCDC2B441}"/>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87940560-112B-9AC0-7315-6AC0A508B277}"/>
              </a:ext>
            </a:extLst>
          </p:cNvPr>
          <p:cNvSpPr>
            <a:spLocks noGrp="1"/>
          </p:cNvSpPr>
          <p:nvPr>
            <p:ph type="sldNum" sz="quarter" idx="10"/>
          </p:nvPr>
        </p:nvSpPr>
        <p:spPr/>
        <p:txBody>
          <a:bodyPr/>
          <a:lstStyle/>
          <a:p>
            <a:fld id="{5F937897-339B-B449-8C38-B0423CAEB7C4}" type="slidenum">
              <a:rPr lang="en-US" altLang="en-US" smtClean="0"/>
              <a:pPr/>
              <a:t>‹#›</a:t>
            </a:fld>
            <a:endParaRPr lang="en-US" altLang="en-US"/>
          </a:p>
        </p:txBody>
      </p:sp>
      <p:sp>
        <p:nvSpPr>
          <p:cNvPr id="4" name="Date Placeholder 3">
            <a:extLst>
              <a:ext uri="{FF2B5EF4-FFF2-40B4-BE49-F238E27FC236}">
                <a16:creationId xmlns:a16="http://schemas.microsoft.com/office/drawing/2014/main" id="{B2B4BFBC-D6A1-6646-D8AF-745A38C373DF}"/>
              </a:ext>
            </a:extLst>
          </p:cNvPr>
          <p:cNvSpPr>
            <a:spLocks noGrp="1"/>
          </p:cNvSpPr>
          <p:nvPr>
            <p:ph type="dt" sz="half" idx="11"/>
          </p:nvPr>
        </p:nvSpPr>
        <p:spPr/>
        <p:txBody>
          <a:bodyPr/>
          <a:lstStyle>
            <a:lvl1pPr algn="r">
              <a:defRPr/>
            </a:lvl1pPr>
          </a:lstStyle>
          <a:p>
            <a:r>
              <a:rPr lang="en-US"/>
              <a:t>November 7, 2023</a:t>
            </a:r>
          </a:p>
        </p:txBody>
      </p:sp>
      <p:sp>
        <p:nvSpPr>
          <p:cNvPr id="5" name="Footer Placeholder 4">
            <a:extLst>
              <a:ext uri="{FF2B5EF4-FFF2-40B4-BE49-F238E27FC236}">
                <a16:creationId xmlns:a16="http://schemas.microsoft.com/office/drawing/2014/main" id="{679E32B3-CC5F-9C20-D4CD-CE9123C501E3}"/>
              </a:ext>
            </a:extLst>
          </p:cNvPr>
          <p:cNvSpPr>
            <a:spLocks noGrp="1"/>
          </p:cNvSpPr>
          <p:nvPr>
            <p:ph type="ftr" sz="quarter" idx="12"/>
          </p:nvPr>
        </p:nvSpPr>
        <p:spPr/>
        <p:txBody>
          <a:bodyPr/>
          <a:lstStyle/>
          <a:p>
            <a:r>
              <a:rPr lang="en-US"/>
              <a:t>Travel Policy</a:t>
            </a:r>
          </a:p>
        </p:txBody>
      </p:sp>
    </p:spTree>
    <p:extLst>
      <p:ext uri="{BB962C8B-B14F-4D97-AF65-F5344CB8AC3E}">
        <p14:creationId xmlns:p14="http://schemas.microsoft.com/office/powerpoint/2010/main" val="3585384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75329" y="1133856"/>
            <a:ext cx="12650981" cy="1307592"/>
          </a:xfrm>
        </p:spPr>
        <p:txBody>
          <a:bodyPr>
            <a:noAutofit/>
          </a:bodyPr>
          <a:lstStyle>
            <a:lvl1pPr algn="r">
              <a:defRPr sz="7200" baseline="0"/>
            </a:lvl1pPr>
          </a:lstStyle>
          <a:p>
            <a:r>
              <a:rPr lang="en-US"/>
              <a:t>Click To Add</a:t>
            </a:r>
            <a:br>
              <a:rPr lang="en-US"/>
            </a:br>
            <a:r>
              <a:rPr lang="en-US"/>
              <a:t>Presentation Title</a:t>
            </a:r>
          </a:p>
        </p:txBody>
      </p:sp>
      <p:sp>
        <p:nvSpPr>
          <p:cNvPr id="3" name="Subtitle 2"/>
          <p:cNvSpPr>
            <a:spLocks noGrp="1"/>
          </p:cNvSpPr>
          <p:nvPr>
            <p:ph type="subTitle" idx="1"/>
          </p:nvPr>
        </p:nvSpPr>
        <p:spPr>
          <a:xfrm>
            <a:off x="1275330" y="2441448"/>
            <a:ext cx="12650982" cy="530352"/>
          </a:xfrm>
        </p:spPr>
        <p:txBody>
          <a:bodyPr rIns="137160" anchor="b">
            <a:noAutofit/>
          </a:bodyPr>
          <a:lstStyle>
            <a:lvl1pPr marL="0" indent="0" algn="r">
              <a:buNone/>
              <a:defRPr sz="2800" b="1">
                <a:solidFill>
                  <a:schemeClr val="accent2"/>
                </a:solidFill>
              </a:defRPr>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a:t>Click to edit Master subtitle style</a:t>
            </a:r>
          </a:p>
        </p:txBody>
      </p:sp>
      <p:sp>
        <p:nvSpPr>
          <p:cNvPr id="8" name="Picture Placeholder 7"/>
          <p:cNvSpPr>
            <a:spLocks noGrp="1"/>
          </p:cNvSpPr>
          <p:nvPr>
            <p:ph type="pic" sz="quarter" idx="10"/>
          </p:nvPr>
        </p:nvSpPr>
        <p:spPr>
          <a:xfrm>
            <a:off x="1275330" y="2971800"/>
            <a:ext cx="13355069" cy="5257800"/>
          </a:xfrm>
          <a:solidFill>
            <a:schemeClr val="accent2">
              <a:lumMod val="20000"/>
              <a:lumOff val="80000"/>
            </a:schemeClr>
          </a:solidFill>
        </p:spPr>
        <p:txBody>
          <a:bodyPr lIns="1920240" tIns="1280160" rIns="822960" rtlCol="0">
            <a:noAutofit/>
          </a:bodyPr>
          <a:lstStyle>
            <a:lvl1pPr marL="0" indent="0" algn="r">
              <a:lnSpc>
                <a:spcPct val="110000"/>
              </a:lnSpc>
              <a:buNone/>
              <a:defRPr baseline="0"/>
            </a:lvl1pPr>
          </a:lstStyle>
          <a:p>
            <a:pPr lvl="0"/>
            <a:r>
              <a:rPr lang="en-US" noProof="0"/>
              <a:t>Click icon to add picture</a:t>
            </a:r>
          </a:p>
        </p:txBody>
      </p:sp>
      <p:sp>
        <p:nvSpPr>
          <p:cNvPr id="5" name="Slide Number Placeholder 3"/>
          <p:cNvSpPr>
            <a:spLocks noGrp="1"/>
          </p:cNvSpPr>
          <p:nvPr>
            <p:ph type="sldNum" sz="quarter" idx="11"/>
          </p:nvPr>
        </p:nvSpPr>
        <p:spPr/>
        <p:txBody>
          <a:bodyPr/>
          <a:lstStyle>
            <a:lvl1pPr>
              <a:defRPr/>
            </a:lvl1pPr>
          </a:lstStyle>
          <a:p>
            <a:fld id="{48ECAB49-3A43-D14F-8E6C-D1B0014EFB06}" type="slidenum">
              <a:rPr lang="en-US" altLang="en-US"/>
              <a:pPr/>
              <a:t>‹#›</a:t>
            </a:fld>
            <a:endParaRPr lang="en-US" altLang="en-US"/>
          </a:p>
        </p:txBody>
      </p:sp>
      <p:sp>
        <p:nvSpPr>
          <p:cNvPr id="4" name="Date Placeholder 3">
            <a:extLst>
              <a:ext uri="{FF2B5EF4-FFF2-40B4-BE49-F238E27FC236}">
                <a16:creationId xmlns:a16="http://schemas.microsoft.com/office/drawing/2014/main" id="{145491D2-9700-0D0B-8964-DD90130274C8}"/>
              </a:ext>
            </a:extLst>
          </p:cNvPr>
          <p:cNvSpPr>
            <a:spLocks noGrp="1"/>
          </p:cNvSpPr>
          <p:nvPr>
            <p:ph type="dt" sz="half" idx="12"/>
          </p:nvPr>
        </p:nvSpPr>
        <p:spPr>
          <a:xfrm>
            <a:off x="11169378" y="7567523"/>
            <a:ext cx="3290888" cy="438150"/>
          </a:xfrm>
        </p:spPr>
        <p:txBody>
          <a:bodyPr/>
          <a:lstStyle>
            <a:lvl1pPr algn="r">
              <a:defRPr/>
            </a:lvl1pPr>
          </a:lstStyle>
          <a:p>
            <a:r>
              <a:rPr lang="en-US"/>
              <a:t>November 7, 2023</a:t>
            </a:r>
          </a:p>
        </p:txBody>
      </p:sp>
      <p:sp>
        <p:nvSpPr>
          <p:cNvPr id="6" name="Footer Placeholder 4">
            <a:extLst>
              <a:ext uri="{FF2B5EF4-FFF2-40B4-BE49-F238E27FC236}">
                <a16:creationId xmlns:a16="http://schemas.microsoft.com/office/drawing/2014/main" id="{C35071E3-584F-6784-8D4D-938A1FC5B0C2}"/>
              </a:ext>
            </a:extLst>
          </p:cNvPr>
          <p:cNvSpPr>
            <a:spLocks noGrp="1"/>
          </p:cNvSpPr>
          <p:nvPr>
            <p:ph type="ftr" sz="quarter" idx="13"/>
          </p:nvPr>
        </p:nvSpPr>
        <p:spPr>
          <a:xfrm>
            <a:off x="4663758" y="7570788"/>
            <a:ext cx="4937125" cy="438150"/>
          </a:xfrm>
        </p:spPr>
        <p:txBody>
          <a:bodyPr/>
          <a:lstStyle/>
          <a:p>
            <a:r>
              <a:rPr lang="en-US"/>
              <a:t>Travel Policy</a:t>
            </a:r>
          </a:p>
        </p:txBody>
      </p:sp>
    </p:spTree>
    <p:extLst>
      <p:ext uri="{BB962C8B-B14F-4D97-AF65-F5344CB8AC3E}">
        <p14:creationId xmlns:p14="http://schemas.microsoft.com/office/powerpoint/2010/main" val="27604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069848" y="3959352"/>
            <a:ext cx="6000108" cy="2221992"/>
          </a:xfrm>
        </p:spPr>
        <p:txBody>
          <a:bodyPr>
            <a:noAutofit/>
          </a:bodyPr>
          <a:lstStyle>
            <a:lvl1pPr algn="r">
              <a:defRPr sz="7200" baseline="0"/>
            </a:lvl1pPr>
          </a:lstStyle>
          <a:p>
            <a:r>
              <a:rPr lang="en-US"/>
              <a:t>Click To Add Presentation Title</a:t>
            </a:r>
          </a:p>
        </p:txBody>
      </p:sp>
      <p:sp>
        <p:nvSpPr>
          <p:cNvPr id="8" name="Subtitle 2"/>
          <p:cNvSpPr>
            <a:spLocks noGrp="1"/>
          </p:cNvSpPr>
          <p:nvPr>
            <p:ph type="subTitle" idx="1"/>
          </p:nvPr>
        </p:nvSpPr>
        <p:spPr>
          <a:xfrm>
            <a:off x="1069848" y="6181344"/>
            <a:ext cx="6000109" cy="530352"/>
          </a:xfrm>
        </p:spPr>
        <p:txBody>
          <a:bodyPr rIns="118872" anchor="b">
            <a:noAutofit/>
          </a:bodyPr>
          <a:lstStyle>
            <a:lvl1pPr marL="0" indent="0" algn="r">
              <a:buNone/>
              <a:defRPr sz="2800" b="1">
                <a:solidFill>
                  <a:schemeClr val="accent2"/>
                </a:solidFill>
              </a:defRPr>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a:t>Click to edit Master subtitle style</a:t>
            </a:r>
          </a:p>
        </p:txBody>
      </p:sp>
      <p:sp>
        <p:nvSpPr>
          <p:cNvPr id="10" name="Picture Placeholder 9"/>
          <p:cNvSpPr>
            <a:spLocks noGrp="1"/>
          </p:cNvSpPr>
          <p:nvPr>
            <p:ph type="pic" sz="quarter" idx="10"/>
          </p:nvPr>
        </p:nvSpPr>
        <p:spPr>
          <a:xfrm>
            <a:off x="7315200" y="0"/>
            <a:ext cx="7315200" cy="8229600"/>
          </a:xfrm>
          <a:solidFill>
            <a:schemeClr val="accent2">
              <a:lumMod val="20000"/>
              <a:lumOff val="80000"/>
            </a:schemeClr>
          </a:solidFill>
        </p:spPr>
        <p:txBody>
          <a:bodyPr lIns="3474720" tIns="1645920" rtlCol="0">
            <a:noAutofit/>
          </a:bodyPr>
          <a:lstStyle>
            <a:lvl1pPr marL="0" indent="0" algn="l">
              <a:lnSpc>
                <a:spcPct val="120000"/>
              </a:lnSpc>
              <a:buNone/>
              <a:defRPr/>
            </a:lvl1pPr>
          </a:lstStyle>
          <a:p>
            <a:pPr lvl="0"/>
            <a:r>
              <a:rPr lang="en-US" noProof="0"/>
              <a:t>Click icon to add picture</a:t>
            </a:r>
          </a:p>
        </p:txBody>
      </p:sp>
      <p:sp>
        <p:nvSpPr>
          <p:cNvPr id="5" name="Slide Number Placeholder 1"/>
          <p:cNvSpPr>
            <a:spLocks noGrp="1"/>
          </p:cNvSpPr>
          <p:nvPr>
            <p:ph type="sldNum" sz="quarter" idx="11"/>
          </p:nvPr>
        </p:nvSpPr>
        <p:spPr/>
        <p:txBody>
          <a:bodyPr/>
          <a:lstStyle>
            <a:lvl1pPr>
              <a:defRPr/>
            </a:lvl1pPr>
          </a:lstStyle>
          <a:p>
            <a:fld id="{1625A13B-BB71-8D4A-9E64-B94CF4F5D396}" type="slidenum">
              <a:rPr lang="en-US" altLang="en-US"/>
              <a:pPr/>
              <a:t>‹#›</a:t>
            </a:fld>
            <a:endParaRPr lang="en-US" altLang="en-US"/>
          </a:p>
        </p:txBody>
      </p:sp>
      <p:sp>
        <p:nvSpPr>
          <p:cNvPr id="2" name="Date Placeholder 3">
            <a:extLst>
              <a:ext uri="{FF2B5EF4-FFF2-40B4-BE49-F238E27FC236}">
                <a16:creationId xmlns:a16="http://schemas.microsoft.com/office/drawing/2014/main" id="{AD865488-7920-D51C-1827-58EE17C55F9A}"/>
              </a:ext>
            </a:extLst>
          </p:cNvPr>
          <p:cNvSpPr>
            <a:spLocks noGrp="1"/>
          </p:cNvSpPr>
          <p:nvPr>
            <p:ph type="dt" sz="half" idx="12"/>
          </p:nvPr>
        </p:nvSpPr>
        <p:spPr>
          <a:xfrm>
            <a:off x="11169378" y="7567523"/>
            <a:ext cx="3290888" cy="438150"/>
          </a:xfrm>
        </p:spPr>
        <p:txBody>
          <a:bodyPr/>
          <a:lstStyle/>
          <a:p>
            <a:pPr algn="r"/>
            <a:r>
              <a:rPr lang="en-US"/>
              <a:t>November 7, 2023</a:t>
            </a:r>
          </a:p>
        </p:txBody>
      </p:sp>
      <p:sp>
        <p:nvSpPr>
          <p:cNvPr id="3" name="Footer Placeholder 4">
            <a:extLst>
              <a:ext uri="{FF2B5EF4-FFF2-40B4-BE49-F238E27FC236}">
                <a16:creationId xmlns:a16="http://schemas.microsoft.com/office/drawing/2014/main" id="{CF302540-ED62-5226-1BBF-E8C326929566}"/>
              </a:ext>
            </a:extLst>
          </p:cNvPr>
          <p:cNvSpPr>
            <a:spLocks noGrp="1"/>
          </p:cNvSpPr>
          <p:nvPr>
            <p:ph type="ftr" sz="quarter" idx="13"/>
          </p:nvPr>
        </p:nvSpPr>
        <p:spPr>
          <a:xfrm>
            <a:off x="4663758" y="7570788"/>
            <a:ext cx="4937125" cy="438150"/>
          </a:xfrm>
        </p:spPr>
        <p:txBody>
          <a:bodyPr/>
          <a:lstStyle/>
          <a:p>
            <a:r>
              <a:rPr lang="en-US"/>
              <a:t>Travel Policy</a:t>
            </a:r>
          </a:p>
        </p:txBody>
      </p:sp>
    </p:spTree>
    <p:extLst>
      <p:ext uri="{BB962C8B-B14F-4D97-AF65-F5344CB8AC3E}">
        <p14:creationId xmlns:p14="http://schemas.microsoft.com/office/powerpoint/2010/main" val="1007571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ide Title / Subtitle / Content / Image">
    <p:spTree>
      <p:nvGrpSpPr>
        <p:cNvPr id="1" name=""/>
        <p:cNvGrpSpPr/>
        <p:nvPr/>
      </p:nvGrpSpPr>
      <p:grpSpPr>
        <a:xfrm>
          <a:off x="0" y="0"/>
          <a:ext cx="0" cy="0"/>
          <a:chOff x="0" y="0"/>
          <a:chExt cx="0" cy="0"/>
        </a:xfrm>
      </p:grpSpPr>
      <p:sp>
        <p:nvSpPr>
          <p:cNvPr id="8" name="Text Placeholder 18"/>
          <p:cNvSpPr>
            <a:spLocks noGrp="1"/>
          </p:cNvSpPr>
          <p:nvPr>
            <p:ph type="body" sz="quarter" idx="15" hasCustomPrompt="1"/>
          </p:nvPr>
        </p:nvSpPr>
        <p:spPr>
          <a:xfrm>
            <a:off x="1097280" y="1400165"/>
            <a:ext cx="8427720" cy="923330"/>
          </a:xfrm>
          <a:prstGeom prst="rect">
            <a:avLst/>
          </a:prstGeom>
          <a:solidFill>
            <a:schemeClr val="bg1">
              <a:alpha val="75000"/>
            </a:schemeClr>
          </a:solidFill>
        </p:spPr>
        <p:txBody>
          <a:bodyPr lIns="0" tIns="91440" rIns="274320" bIns="0" anchor="b">
            <a:spAutoFit/>
          </a:bodyPr>
          <a:lstStyle>
            <a:lvl1pPr marL="0" marR="0" indent="0" algn="l" defTabSz="1125444" rtl="0" eaLnBrk="0" fontAlgn="base" latinLnBrk="0" hangingPunct="0">
              <a:lnSpc>
                <a:spcPct val="100000"/>
              </a:lnSpc>
              <a:spcBef>
                <a:spcPct val="20000"/>
              </a:spcBef>
              <a:spcAft>
                <a:spcPct val="0"/>
              </a:spcAft>
              <a:buClrTx/>
              <a:buSzTx/>
              <a:buFont typeface="Times" charset="0"/>
              <a:buNone/>
              <a:tabLst/>
              <a:defRPr sz="5400" b="1" baseline="0">
                <a:solidFill>
                  <a:schemeClr val="tx2"/>
                </a:solidFill>
              </a:defRPr>
            </a:lvl1pPr>
          </a:lstStyle>
          <a:p>
            <a:pPr lvl="0"/>
            <a:r>
              <a:rPr lang="en-US"/>
              <a:t>Click to add a title</a:t>
            </a:r>
          </a:p>
        </p:txBody>
      </p:sp>
      <p:sp>
        <p:nvSpPr>
          <p:cNvPr id="9" name="Text Placeholder 10"/>
          <p:cNvSpPr>
            <a:spLocks noGrp="1"/>
          </p:cNvSpPr>
          <p:nvPr>
            <p:ph type="body" sz="quarter" idx="19" hasCustomPrompt="1"/>
          </p:nvPr>
        </p:nvSpPr>
        <p:spPr>
          <a:xfrm>
            <a:off x="1097280" y="2323495"/>
            <a:ext cx="8427720" cy="1078992"/>
          </a:xfrm>
          <a:prstGeom prst="rect">
            <a:avLst/>
          </a:prstGeom>
          <a:solidFill>
            <a:schemeClr val="bg1">
              <a:alpha val="75000"/>
            </a:schemeClr>
          </a:solidFill>
        </p:spPr>
        <p:txBody>
          <a:bodyPr lIns="0" tIns="182880" rIns="274320" bIns="0">
            <a:noAutofit/>
          </a:bodyPr>
          <a:lstStyle>
            <a:lvl1pPr marL="0" marR="0" indent="0" algn="l" defTabSz="1125444" rtl="0" eaLnBrk="0" fontAlgn="base" latinLnBrk="0" hangingPunct="0">
              <a:lnSpc>
                <a:spcPct val="100000"/>
              </a:lnSpc>
              <a:spcBef>
                <a:spcPct val="20000"/>
              </a:spcBef>
              <a:spcAft>
                <a:spcPct val="0"/>
              </a:spcAft>
              <a:buClr>
                <a:schemeClr val="accent1"/>
              </a:buClr>
              <a:buSzTx/>
              <a:buFont typeface="Wingdings" charset="2"/>
              <a:buNone/>
              <a:tabLst/>
              <a:defRPr sz="3400" b="1" baseline="0">
                <a:solidFill>
                  <a:schemeClr val="accent2"/>
                </a:solidFill>
              </a:defRPr>
            </a:lvl1pPr>
            <a:lvl2pPr>
              <a:defRPr sz="3692">
                <a:solidFill>
                  <a:schemeClr val="accent2"/>
                </a:solidFill>
              </a:defRPr>
            </a:lvl2pPr>
            <a:lvl3pPr>
              <a:defRPr sz="3692">
                <a:solidFill>
                  <a:schemeClr val="accent2"/>
                </a:solidFill>
              </a:defRPr>
            </a:lvl3pPr>
            <a:lvl4pPr>
              <a:defRPr sz="3692">
                <a:solidFill>
                  <a:schemeClr val="accent2"/>
                </a:solidFill>
              </a:defRPr>
            </a:lvl4pPr>
            <a:lvl5pPr>
              <a:defRPr sz="3692">
                <a:solidFill>
                  <a:schemeClr val="accent2"/>
                </a:solidFill>
              </a:defRPr>
            </a:lvl5pPr>
          </a:lstStyle>
          <a:p>
            <a:pPr lvl="0"/>
            <a:r>
              <a:rPr lang="en-US"/>
              <a:t>Click to add subtitle</a:t>
            </a:r>
          </a:p>
        </p:txBody>
      </p:sp>
      <p:sp>
        <p:nvSpPr>
          <p:cNvPr id="10" name="Text Placeholder 3"/>
          <p:cNvSpPr>
            <a:spLocks noGrp="1"/>
          </p:cNvSpPr>
          <p:nvPr>
            <p:ph type="body" sz="quarter" idx="23"/>
          </p:nvPr>
        </p:nvSpPr>
        <p:spPr>
          <a:xfrm>
            <a:off x="1096963" y="3402487"/>
            <a:ext cx="8428011" cy="4168301"/>
          </a:xfrm>
          <a:solidFill>
            <a:schemeClr val="bg1">
              <a:alpha val="75000"/>
            </a:schemeClr>
          </a:solidFill>
        </p:spPr>
        <p:txBody>
          <a:bodyPr lIns="0" rIns="274320" bIns="91440">
            <a:noAutofit/>
          </a:bodyPr>
          <a:lstStyle>
            <a:lvl1pPr>
              <a:spcBef>
                <a:spcPts val="900"/>
              </a:spcBef>
              <a:defRPr sz="3200"/>
            </a:lvl1pPr>
            <a:lvl2pPr marL="731520">
              <a:spcBef>
                <a:spcPts val="100"/>
              </a:spcBef>
              <a:defRPr sz="2800"/>
            </a:lvl2pPr>
            <a:lvl3pPr marL="1280160">
              <a:spcBef>
                <a:spcPts val="500"/>
              </a:spcBef>
              <a:defRPr sz="2600"/>
            </a:lvl3pPr>
            <a:lvl4pPr>
              <a:defRPr sz="2400"/>
            </a:lvl4pPr>
          </a:lstStyle>
          <a:p>
            <a:pPr lvl="0"/>
            <a:r>
              <a:rPr lang="en-US"/>
              <a:t>Edit Master text styles</a:t>
            </a:r>
          </a:p>
          <a:p>
            <a:pPr lvl="1"/>
            <a:r>
              <a:rPr lang="en-US"/>
              <a:t>Second level</a:t>
            </a:r>
          </a:p>
          <a:p>
            <a:pPr lvl="2"/>
            <a:r>
              <a:rPr lang="en-US"/>
              <a:t>Third level</a:t>
            </a:r>
          </a:p>
        </p:txBody>
      </p:sp>
      <p:sp>
        <p:nvSpPr>
          <p:cNvPr id="6" name="Slide Number Placeholder 3"/>
          <p:cNvSpPr>
            <a:spLocks noGrp="1"/>
          </p:cNvSpPr>
          <p:nvPr>
            <p:ph type="sldNum" sz="quarter" idx="24"/>
          </p:nvPr>
        </p:nvSpPr>
        <p:spPr/>
        <p:txBody>
          <a:bodyPr/>
          <a:lstStyle>
            <a:lvl1pPr>
              <a:defRPr/>
            </a:lvl1pPr>
          </a:lstStyle>
          <a:p>
            <a:fld id="{9E131138-2B84-A04F-86C2-ABA3FF6E7279}" type="slidenum">
              <a:rPr lang="en-US" altLang="en-US"/>
              <a:pPr/>
              <a:t>‹#›</a:t>
            </a:fld>
            <a:endParaRPr lang="en-US" altLang="en-US"/>
          </a:p>
        </p:txBody>
      </p:sp>
      <p:sp>
        <p:nvSpPr>
          <p:cNvPr id="3" name="TextBox 2">
            <a:extLst>
              <a:ext uri="{FF2B5EF4-FFF2-40B4-BE49-F238E27FC236}">
                <a16:creationId xmlns:a16="http://schemas.microsoft.com/office/drawing/2014/main" id="{CB0AE709-00EB-C995-C054-CE5F2561FF2F}"/>
              </a:ext>
            </a:extLst>
          </p:cNvPr>
          <p:cNvSpPr txBox="1"/>
          <p:nvPr userDrawn="1"/>
        </p:nvSpPr>
        <p:spPr>
          <a:xfrm>
            <a:off x="12187646" y="7570788"/>
            <a:ext cx="1985554" cy="438150"/>
          </a:xfrm>
          <a:prstGeom prst="rect">
            <a:avLst/>
          </a:prstGeom>
          <a:noFill/>
        </p:spPr>
        <p:txBody>
          <a:bodyPr wrap="square" rtlCol="0">
            <a:spAutoFit/>
          </a:bodyPr>
          <a:lstStyle/>
          <a:p>
            <a:endParaRPr lang="en-US"/>
          </a:p>
        </p:txBody>
      </p:sp>
      <p:sp>
        <p:nvSpPr>
          <p:cNvPr id="11" name="Date Placeholder 3">
            <a:extLst>
              <a:ext uri="{FF2B5EF4-FFF2-40B4-BE49-F238E27FC236}">
                <a16:creationId xmlns:a16="http://schemas.microsoft.com/office/drawing/2014/main" id="{4161DD02-9990-BDCE-33D0-EE4CF3BE838F}"/>
              </a:ext>
            </a:extLst>
          </p:cNvPr>
          <p:cNvSpPr>
            <a:spLocks noGrp="1"/>
          </p:cNvSpPr>
          <p:nvPr>
            <p:ph type="dt" sz="half" idx="11"/>
          </p:nvPr>
        </p:nvSpPr>
        <p:spPr>
          <a:xfrm>
            <a:off x="11169378" y="7567523"/>
            <a:ext cx="3290888" cy="438150"/>
          </a:xfrm>
        </p:spPr>
        <p:txBody>
          <a:bodyPr/>
          <a:lstStyle/>
          <a:p>
            <a:pPr algn="r"/>
            <a:r>
              <a:rPr lang="en-US"/>
              <a:t>November 7, 2023</a:t>
            </a:r>
          </a:p>
        </p:txBody>
      </p:sp>
      <p:sp>
        <p:nvSpPr>
          <p:cNvPr id="12" name="Footer Placeholder 4">
            <a:extLst>
              <a:ext uri="{FF2B5EF4-FFF2-40B4-BE49-F238E27FC236}">
                <a16:creationId xmlns:a16="http://schemas.microsoft.com/office/drawing/2014/main" id="{EAE762C6-7C0C-5417-E7B0-E8F8B12A4F9F}"/>
              </a:ext>
            </a:extLst>
          </p:cNvPr>
          <p:cNvSpPr>
            <a:spLocks noGrp="1"/>
          </p:cNvSpPr>
          <p:nvPr>
            <p:ph type="ftr" sz="quarter" idx="12"/>
          </p:nvPr>
        </p:nvSpPr>
        <p:spPr>
          <a:xfrm>
            <a:off x="4663758" y="7570788"/>
            <a:ext cx="4937125" cy="438150"/>
          </a:xfrm>
        </p:spPr>
        <p:txBody>
          <a:bodyPr/>
          <a:lstStyle/>
          <a:p>
            <a:r>
              <a:rPr lang="en-US"/>
              <a:t>Travel Policy</a:t>
            </a:r>
          </a:p>
        </p:txBody>
      </p:sp>
    </p:spTree>
    <p:extLst>
      <p:ext uri="{BB962C8B-B14F-4D97-AF65-F5344CB8AC3E}">
        <p14:creationId xmlns:p14="http://schemas.microsoft.com/office/powerpoint/2010/main" val="1347963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lide Title / Content / Image">
    <p:spTree>
      <p:nvGrpSpPr>
        <p:cNvPr id="1" name=""/>
        <p:cNvGrpSpPr/>
        <p:nvPr/>
      </p:nvGrpSpPr>
      <p:grpSpPr>
        <a:xfrm>
          <a:off x="0" y="0"/>
          <a:ext cx="0" cy="0"/>
          <a:chOff x="0" y="0"/>
          <a:chExt cx="0" cy="0"/>
        </a:xfrm>
      </p:grpSpPr>
      <p:sp>
        <p:nvSpPr>
          <p:cNvPr id="7" name="Picture Placeholder 9"/>
          <p:cNvSpPr>
            <a:spLocks noGrp="1"/>
          </p:cNvSpPr>
          <p:nvPr>
            <p:ph type="pic" sz="quarter" idx="10"/>
          </p:nvPr>
        </p:nvSpPr>
        <p:spPr>
          <a:xfrm>
            <a:off x="7315200" y="0"/>
            <a:ext cx="7315200" cy="8229600"/>
          </a:xfrm>
          <a:solidFill>
            <a:schemeClr val="accent2">
              <a:lumMod val="20000"/>
              <a:lumOff val="80000"/>
            </a:schemeClr>
          </a:solidFill>
        </p:spPr>
        <p:txBody>
          <a:bodyPr lIns="3474720" tIns="1645920" rtlCol="0">
            <a:noAutofit/>
          </a:bodyPr>
          <a:lstStyle>
            <a:lvl1pPr marL="0" indent="0" algn="l">
              <a:buNone/>
              <a:defRPr baseline="0"/>
            </a:lvl1pPr>
          </a:lstStyle>
          <a:p>
            <a:pPr lvl="0"/>
            <a:r>
              <a:rPr lang="en-US" noProof="0"/>
              <a:t>Click icon to add picture</a:t>
            </a:r>
          </a:p>
        </p:txBody>
      </p:sp>
      <p:sp>
        <p:nvSpPr>
          <p:cNvPr id="6" name="Slide Number Placeholder 3"/>
          <p:cNvSpPr>
            <a:spLocks noGrp="1"/>
          </p:cNvSpPr>
          <p:nvPr>
            <p:ph type="sldNum" sz="quarter" idx="24"/>
          </p:nvPr>
        </p:nvSpPr>
        <p:spPr/>
        <p:txBody>
          <a:bodyPr/>
          <a:lstStyle>
            <a:lvl1pPr>
              <a:defRPr/>
            </a:lvl1pPr>
          </a:lstStyle>
          <a:p>
            <a:fld id="{9E131138-2B84-A04F-86C2-ABA3FF6E7279}" type="slidenum">
              <a:rPr lang="en-US" altLang="en-US"/>
              <a:pPr/>
              <a:t>‹#›</a:t>
            </a:fld>
            <a:endParaRPr lang="en-US" altLang="en-US"/>
          </a:p>
        </p:txBody>
      </p:sp>
      <p:sp>
        <p:nvSpPr>
          <p:cNvPr id="11" name="Text Placeholder 3"/>
          <p:cNvSpPr>
            <a:spLocks noGrp="1"/>
          </p:cNvSpPr>
          <p:nvPr>
            <p:ph type="body" sz="quarter" idx="25"/>
          </p:nvPr>
        </p:nvSpPr>
        <p:spPr>
          <a:xfrm>
            <a:off x="1097280" y="2926080"/>
            <a:ext cx="8428011" cy="4644709"/>
          </a:xfrm>
          <a:solidFill>
            <a:schemeClr val="bg1">
              <a:alpha val="75000"/>
            </a:schemeClr>
          </a:solidFill>
        </p:spPr>
        <p:txBody>
          <a:bodyPr lIns="0" tIns="182880" rIns="274320" bIns="91440">
            <a:noAutofit/>
          </a:bodyPr>
          <a:lstStyle>
            <a:lvl1pPr>
              <a:spcBef>
                <a:spcPts val="900"/>
              </a:spcBef>
              <a:defRPr sz="3200"/>
            </a:lvl1pPr>
            <a:lvl2pPr marL="731520">
              <a:spcBef>
                <a:spcPts val="100"/>
              </a:spcBef>
              <a:defRPr sz="2800"/>
            </a:lvl2pPr>
            <a:lvl3pPr marL="1280160">
              <a:spcBef>
                <a:spcPts val="500"/>
              </a:spcBef>
              <a:defRPr sz="2600"/>
            </a:lvl3pPr>
            <a:lvl4pPr>
              <a:defRPr sz="2400"/>
            </a:lvl4pPr>
          </a:lstStyle>
          <a:p>
            <a:pPr lvl="0"/>
            <a:r>
              <a:rPr lang="en-US"/>
              <a:t>Edit Master text styles</a:t>
            </a:r>
          </a:p>
          <a:p>
            <a:pPr lvl="1"/>
            <a:r>
              <a:rPr lang="en-US"/>
              <a:t>Second level</a:t>
            </a:r>
          </a:p>
          <a:p>
            <a:pPr lvl="2"/>
            <a:r>
              <a:rPr lang="en-US"/>
              <a:t>Third level</a:t>
            </a:r>
          </a:p>
        </p:txBody>
      </p:sp>
      <p:sp>
        <p:nvSpPr>
          <p:cNvPr id="12" name="Text Placeholder 18"/>
          <p:cNvSpPr>
            <a:spLocks noGrp="1"/>
          </p:cNvSpPr>
          <p:nvPr>
            <p:ph type="body" sz="quarter" idx="26" hasCustomPrompt="1"/>
          </p:nvPr>
        </p:nvSpPr>
        <p:spPr>
          <a:xfrm>
            <a:off x="1097280" y="1400165"/>
            <a:ext cx="8427720" cy="1525916"/>
          </a:xfrm>
          <a:prstGeom prst="rect">
            <a:avLst/>
          </a:prstGeom>
          <a:solidFill>
            <a:schemeClr val="bg1">
              <a:alpha val="75000"/>
            </a:schemeClr>
          </a:solidFill>
        </p:spPr>
        <p:txBody>
          <a:bodyPr lIns="0" tIns="91440" rIns="274320" bIns="0" anchor="t" anchorCtr="0">
            <a:noAutofit/>
          </a:bodyPr>
          <a:lstStyle>
            <a:lvl1pPr marL="0" marR="0" indent="0" algn="l" defTabSz="1125444" rtl="0" eaLnBrk="0" fontAlgn="base" latinLnBrk="0" hangingPunct="0">
              <a:lnSpc>
                <a:spcPct val="100000"/>
              </a:lnSpc>
              <a:spcBef>
                <a:spcPct val="20000"/>
              </a:spcBef>
              <a:spcAft>
                <a:spcPct val="0"/>
              </a:spcAft>
              <a:buClrTx/>
              <a:buSzTx/>
              <a:buFont typeface="Times" charset="0"/>
              <a:buNone/>
              <a:tabLst/>
              <a:defRPr sz="5400" b="1" baseline="0">
                <a:solidFill>
                  <a:schemeClr val="tx2"/>
                </a:solidFill>
              </a:defRPr>
            </a:lvl1pPr>
          </a:lstStyle>
          <a:p>
            <a:pPr lvl="0"/>
            <a:r>
              <a:rPr lang="en-US"/>
              <a:t>Click to add a title</a:t>
            </a:r>
          </a:p>
        </p:txBody>
      </p:sp>
      <p:sp>
        <p:nvSpPr>
          <p:cNvPr id="2" name="Date Placeholder 3">
            <a:extLst>
              <a:ext uri="{FF2B5EF4-FFF2-40B4-BE49-F238E27FC236}">
                <a16:creationId xmlns:a16="http://schemas.microsoft.com/office/drawing/2014/main" id="{D5AB3E8C-4D42-4500-486D-819C22632773}"/>
              </a:ext>
            </a:extLst>
          </p:cNvPr>
          <p:cNvSpPr>
            <a:spLocks noGrp="1"/>
          </p:cNvSpPr>
          <p:nvPr>
            <p:ph type="dt" sz="half" idx="11"/>
          </p:nvPr>
        </p:nvSpPr>
        <p:spPr>
          <a:xfrm>
            <a:off x="11169378" y="7567523"/>
            <a:ext cx="3290888" cy="438150"/>
          </a:xfrm>
        </p:spPr>
        <p:txBody>
          <a:bodyPr/>
          <a:lstStyle/>
          <a:p>
            <a:pPr algn="r"/>
            <a:r>
              <a:rPr lang="en-US"/>
              <a:t>November 7, 2023</a:t>
            </a:r>
          </a:p>
        </p:txBody>
      </p:sp>
      <p:sp>
        <p:nvSpPr>
          <p:cNvPr id="3" name="Footer Placeholder 4">
            <a:extLst>
              <a:ext uri="{FF2B5EF4-FFF2-40B4-BE49-F238E27FC236}">
                <a16:creationId xmlns:a16="http://schemas.microsoft.com/office/drawing/2014/main" id="{19ACD36F-5D40-8542-57F1-E9C773F96AB3}"/>
              </a:ext>
            </a:extLst>
          </p:cNvPr>
          <p:cNvSpPr>
            <a:spLocks noGrp="1"/>
          </p:cNvSpPr>
          <p:nvPr>
            <p:ph type="ftr" sz="quarter" idx="12"/>
          </p:nvPr>
        </p:nvSpPr>
        <p:spPr>
          <a:xfrm>
            <a:off x="4663758" y="7570788"/>
            <a:ext cx="4937125" cy="438150"/>
          </a:xfrm>
        </p:spPr>
        <p:txBody>
          <a:bodyPr/>
          <a:lstStyle/>
          <a:p>
            <a:r>
              <a:rPr lang="en-US"/>
              <a:t>Travel Policy</a:t>
            </a:r>
          </a:p>
        </p:txBody>
      </p:sp>
    </p:spTree>
    <p:extLst>
      <p:ext uri="{BB962C8B-B14F-4D97-AF65-F5344CB8AC3E}">
        <p14:creationId xmlns:p14="http://schemas.microsoft.com/office/powerpoint/2010/main" val="209492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lide Title / Content">
    <p:spTree>
      <p:nvGrpSpPr>
        <p:cNvPr id="1" name=""/>
        <p:cNvGrpSpPr/>
        <p:nvPr/>
      </p:nvGrpSpPr>
      <p:grpSpPr>
        <a:xfrm>
          <a:off x="0" y="0"/>
          <a:ext cx="0" cy="0"/>
          <a:chOff x="0" y="0"/>
          <a:chExt cx="0" cy="0"/>
        </a:xfrm>
      </p:grpSpPr>
      <p:sp>
        <p:nvSpPr>
          <p:cNvPr id="9" name="Text Placeholder 18"/>
          <p:cNvSpPr>
            <a:spLocks noGrp="1"/>
          </p:cNvSpPr>
          <p:nvPr>
            <p:ph type="body" sz="quarter" idx="26" hasCustomPrompt="1"/>
          </p:nvPr>
        </p:nvSpPr>
        <p:spPr>
          <a:xfrm>
            <a:off x="1097279" y="1400165"/>
            <a:ext cx="12537979" cy="923330"/>
          </a:xfrm>
          <a:prstGeom prst="rect">
            <a:avLst/>
          </a:prstGeom>
          <a:solidFill>
            <a:schemeClr val="bg1">
              <a:alpha val="40000"/>
            </a:schemeClr>
          </a:solidFill>
        </p:spPr>
        <p:txBody>
          <a:bodyPr lIns="0" tIns="91440" rIns="274320" bIns="0" anchor="t" anchorCtr="0">
            <a:spAutoFit/>
          </a:bodyPr>
          <a:lstStyle>
            <a:lvl1pPr marL="0" marR="0" indent="0" algn="l" defTabSz="1125444" rtl="0" eaLnBrk="0" fontAlgn="base" latinLnBrk="0" hangingPunct="0">
              <a:lnSpc>
                <a:spcPct val="100000"/>
              </a:lnSpc>
              <a:spcBef>
                <a:spcPct val="20000"/>
              </a:spcBef>
              <a:spcAft>
                <a:spcPct val="0"/>
              </a:spcAft>
              <a:buClrTx/>
              <a:buSzTx/>
              <a:buFont typeface="Times" charset="0"/>
              <a:buNone/>
              <a:tabLst/>
              <a:defRPr sz="5400" b="1" baseline="0">
                <a:solidFill>
                  <a:schemeClr val="tx2"/>
                </a:solidFill>
              </a:defRPr>
            </a:lvl1pPr>
          </a:lstStyle>
          <a:p>
            <a:pPr lvl="0"/>
            <a:r>
              <a:rPr lang="en-US"/>
              <a:t>Click to add a title</a:t>
            </a:r>
          </a:p>
        </p:txBody>
      </p:sp>
      <p:sp>
        <p:nvSpPr>
          <p:cNvPr id="11" name="Text Placeholder 3"/>
          <p:cNvSpPr>
            <a:spLocks noGrp="1"/>
          </p:cNvSpPr>
          <p:nvPr>
            <p:ph type="body" sz="quarter" idx="28"/>
          </p:nvPr>
        </p:nvSpPr>
        <p:spPr>
          <a:xfrm>
            <a:off x="1922929" y="2926080"/>
            <a:ext cx="11712339" cy="4644707"/>
          </a:xfrm>
          <a:solidFill>
            <a:schemeClr val="bg1">
              <a:alpha val="40000"/>
            </a:schemeClr>
          </a:solidFill>
        </p:spPr>
        <p:txBody>
          <a:bodyPr lIns="0" tIns="182880" rIns="274320" bIns="91440">
            <a:noAutofit/>
          </a:bodyPr>
          <a:lstStyle>
            <a:lvl1pPr>
              <a:spcBef>
                <a:spcPts val="900"/>
              </a:spcBef>
              <a:defRPr sz="3200"/>
            </a:lvl1pPr>
            <a:lvl2pPr marL="731520">
              <a:spcBef>
                <a:spcPts val="100"/>
              </a:spcBef>
              <a:defRPr sz="2800"/>
            </a:lvl2pPr>
            <a:lvl3pPr marL="1280160">
              <a:spcBef>
                <a:spcPts val="500"/>
              </a:spcBef>
              <a:defRPr sz="2600"/>
            </a:lvl3pPr>
          </a:lstStyle>
          <a:p>
            <a:pPr lvl="0"/>
            <a:r>
              <a:rPr lang="en-US"/>
              <a:t>Edit Master text styles</a:t>
            </a:r>
          </a:p>
          <a:p>
            <a:pPr lvl="1"/>
            <a:r>
              <a:rPr lang="en-US"/>
              <a:t>Second level</a:t>
            </a:r>
          </a:p>
          <a:p>
            <a:pPr lvl="2"/>
            <a:r>
              <a:rPr lang="en-US"/>
              <a:t>Third level</a:t>
            </a:r>
          </a:p>
        </p:txBody>
      </p:sp>
      <p:sp>
        <p:nvSpPr>
          <p:cNvPr id="5" name="Slide Number Placeholder 1"/>
          <p:cNvSpPr>
            <a:spLocks noGrp="1"/>
          </p:cNvSpPr>
          <p:nvPr>
            <p:ph type="sldNum" sz="quarter" idx="29"/>
          </p:nvPr>
        </p:nvSpPr>
        <p:spPr/>
        <p:txBody>
          <a:bodyPr/>
          <a:lstStyle>
            <a:lvl1pPr>
              <a:defRPr/>
            </a:lvl1pPr>
          </a:lstStyle>
          <a:p>
            <a:fld id="{6C9686C1-DB47-8441-80A6-071E2EAEA2B5}" type="slidenum">
              <a:rPr lang="en-US" altLang="en-US"/>
              <a:pPr/>
              <a:t>‹#›</a:t>
            </a:fld>
            <a:endParaRPr lang="en-US" altLang="en-US"/>
          </a:p>
        </p:txBody>
      </p:sp>
      <p:sp>
        <p:nvSpPr>
          <p:cNvPr id="2" name="Date Placeholder 3">
            <a:extLst>
              <a:ext uri="{FF2B5EF4-FFF2-40B4-BE49-F238E27FC236}">
                <a16:creationId xmlns:a16="http://schemas.microsoft.com/office/drawing/2014/main" id="{F46D51E8-E82B-A669-81FF-2F2DDC5287C5}"/>
              </a:ext>
            </a:extLst>
          </p:cNvPr>
          <p:cNvSpPr>
            <a:spLocks noGrp="1"/>
          </p:cNvSpPr>
          <p:nvPr>
            <p:ph type="dt" sz="half" idx="11"/>
          </p:nvPr>
        </p:nvSpPr>
        <p:spPr>
          <a:xfrm>
            <a:off x="11169378" y="7567523"/>
            <a:ext cx="3290888" cy="438150"/>
          </a:xfrm>
        </p:spPr>
        <p:txBody>
          <a:bodyPr/>
          <a:lstStyle>
            <a:lvl1pPr algn="r">
              <a:defRPr/>
            </a:lvl1pPr>
          </a:lstStyle>
          <a:p>
            <a:r>
              <a:rPr lang="en-US"/>
              <a:t>November 7, 2023</a:t>
            </a:r>
          </a:p>
        </p:txBody>
      </p:sp>
      <p:sp>
        <p:nvSpPr>
          <p:cNvPr id="3" name="Footer Placeholder 4">
            <a:extLst>
              <a:ext uri="{FF2B5EF4-FFF2-40B4-BE49-F238E27FC236}">
                <a16:creationId xmlns:a16="http://schemas.microsoft.com/office/drawing/2014/main" id="{BA0764EA-5AAC-09FC-D500-75669228D0E1}"/>
              </a:ext>
            </a:extLst>
          </p:cNvPr>
          <p:cNvSpPr>
            <a:spLocks noGrp="1"/>
          </p:cNvSpPr>
          <p:nvPr>
            <p:ph type="ftr" sz="quarter" idx="12"/>
          </p:nvPr>
        </p:nvSpPr>
        <p:spPr>
          <a:xfrm>
            <a:off x="4663758" y="7570788"/>
            <a:ext cx="4937125" cy="438150"/>
          </a:xfrm>
        </p:spPr>
        <p:txBody>
          <a:bodyPr/>
          <a:lstStyle/>
          <a:p>
            <a:r>
              <a:rPr lang="en-US"/>
              <a:t>Travel Policy</a:t>
            </a:r>
          </a:p>
        </p:txBody>
      </p:sp>
    </p:spTree>
    <p:extLst>
      <p:ext uri="{BB962C8B-B14F-4D97-AF65-F5344CB8AC3E}">
        <p14:creationId xmlns:p14="http://schemas.microsoft.com/office/powerpoint/2010/main" val="9731600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006475" y="1293813"/>
            <a:ext cx="12892088" cy="89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endParaRPr lang="en-US" altLang="en-US"/>
          </a:p>
        </p:txBody>
      </p:sp>
      <p:sp>
        <p:nvSpPr>
          <p:cNvPr id="1027" name="Text Placeholder 2"/>
          <p:cNvSpPr>
            <a:spLocks noGrp="1"/>
          </p:cNvSpPr>
          <p:nvPr>
            <p:ph type="body" idx="1"/>
          </p:nvPr>
        </p:nvSpPr>
        <p:spPr bwMode="auto">
          <a:xfrm>
            <a:off x="1006475" y="2190750"/>
            <a:ext cx="12617450" cy="52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Slide Number Placeholder 10"/>
          <p:cNvSpPr>
            <a:spLocks noGrp="1"/>
          </p:cNvSpPr>
          <p:nvPr>
            <p:ph type="sldNum" sz="quarter" idx="4"/>
          </p:nvPr>
        </p:nvSpPr>
        <p:spPr>
          <a:xfrm>
            <a:off x="457200" y="7570788"/>
            <a:ext cx="1465263" cy="438150"/>
          </a:xfrm>
          <a:prstGeom prst="rect">
            <a:avLst/>
          </a:prstGeom>
        </p:spPr>
        <p:txBody>
          <a:bodyPr vert="horz" wrap="square" lIns="91440" tIns="45720" rIns="91440" bIns="45720" numCol="1" anchor="ctr" anchorCtr="0" compatLnSpc="1">
            <a:prstTxWarp prst="textNoShape">
              <a:avLst/>
            </a:prstTxWarp>
          </a:bodyPr>
          <a:lstStyle>
            <a:lvl1pPr eaLnBrk="1" hangingPunct="1">
              <a:defRPr sz="1600">
                <a:solidFill>
                  <a:schemeClr val="accent2"/>
                </a:solidFill>
                <a:latin typeface="Arial" charset="0"/>
                <a:ea typeface="Arial" charset="0"/>
                <a:cs typeface="Arial" charset="0"/>
              </a:defRPr>
            </a:lvl1pPr>
          </a:lstStyle>
          <a:p>
            <a:fld id="{5F937897-339B-B449-8C38-B0423CAEB7C4}" type="slidenum">
              <a:rPr lang="en-US" altLang="en-US"/>
              <a:pPr/>
              <a:t>‹#›</a:t>
            </a:fld>
            <a:endParaRPr lang="en-US" altLang="en-US"/>
          </a:p>
        </p:txBody>
      </p:sp>
      <p:sp>
        <p:nvSpPr>
          <p:cNvPr id="2" name="Date Placeholder 3">
            <a:extLst>
              <a:ext uri="{FF2B5EF4-FFF2-40B4-BE49-F238E27FC236}">
                <a16:creationId xmlns:a16="http://schemas.microsoft.com/office/drawing/2014/main" id="{C03F3459-6752-B1CB-9FFE-B7A2B9757211}"/>
              </a:ext>
            </a:extLst>
          </p:cNvPr>
          <p:cNvSpPr>
            <a:spLocks noGrp="1"/>
          </p:cNvSpPr>
          <p:nvPr>
            <p:ph type="dt" sz="half" idx="2"/>
          </p:nvPr>
        </p:nvSpPr>
        <p:spPr>
          <a:xfrm>
            <a:off x="11169378" y="7567523"/>
            <a:ext cx="3290888" cy="438150"/>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November 7, 2023</a:t>
            </a:r>
          </a:p>
        </p:txBody>
      </p:sp>
      <p:sp>
        <p:nvSpPr>
          <p:cNvPr id="3" name="Footer Placeholder 4">
            <a:extLst>
              <a:ext uri="{FF2B5EF4-FFF2-40B4-BE49-F238E27FC236}">
                <a16:creationId xmlns:a16="http://schemas.microsoft.com/office/drawing/2014/main" id="{FED04E0F-977B-E497-C520-79FFF809C11E}"/>
              </a:ext>
            </a:extLst>
          </p:cNvPr>
          <p:cNvSpPr>
            <a:spLocks noGrp="1"/>
          </p:cNvSpPr>
          <p:nvPr>
            <p:ph type="ftr" sz="quarter" idx="3"/>
          </p:nvPr>
        </p:nvSpPr>
        <p:spPr>
          <a:xfrm>
            <a:off x="4663758" y="7570788"/>
            <a:ext cx="4937125"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Travel Policy</a:t>
            </a:r>
          </a:p>
        </p:txBody>
      </p:sp>
    </p:spTree>
  </p:cSld>
  <p:clrMap bg1="lt1" tx1="dk1" bg2="lt2" tx2="dk2" accent1="accent1" accent2="accent2" accent3="accent3" accent4="accent4" accent5="accent5" accent6="accent6" hlink="hlink" folHlink="folHlink"/>
  <p:sldLayoutIdLst>
    <p:sldLayoutId id="2147483682" r:id="rId1"/>
    <p:sldLayoutId id="2147483675" r:id="rId2"/>
    <p:sldLayoutId id="2147483676" r:id="rId3"/>
    <p:sldLayoutId id="2147483677" r:id="rId4"/>
    <p:sldLayoutId id="2147483680" r:id="rId5"/>
    <p:sldLayoutId id="2147483681" r:id="rId6"/>
  </p:sldLayoutIdLst>
  <p:hf hdr="0"/>
  <p:txStyles>
    <p:titleStyle>
      <a:lvl1pPr algn="l" defTabSz="1096963" rtl="0" eaLnBrk="1" fontAlgn="base" hangingPunct="1">
        <a:lnSpc>
          <a:spcPct val="90000"/>
        </a:lnSpc>
        <a:spcBef>
          <a:spcPct val="0"/>
        </a:spcBef>
        <a:spcAft>
          <a:spcPct val="0"/>
        </a:spcAft>
        <a:defRPr sz="5400" b="1" kern="1200">
          <a:solidFill>
            <a:schemeClr val="tx2"/>
          </a:solidFill>
          <a:latin typeface="Arial" charset="0"/>
          <a:ea typeface="Arial" charset="0"/>
          <a:cs typeface="Arial" charset="0"/>
        </a:defRPr>
      </a:lvl1pPr>
      <a:lvl2pPr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2pPr>
      <a:lvl3pPr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3pPr>
      <a:lvl4pPr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4pPr>
      <a:lvl5pPr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5pPr>
      <a:lvl6pPr marL="457200"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6pPr>
      <a:lvl7pPr marL="914400"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7pPr>
      <a:lvl8pPr marL="1371600"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8pPr>
      <a:lvl9pPr marL="1828800"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9pPr>
    </p:titleStyle>
    <p:bodyStyle>
      <a:lvl1pPr marL="273050" indent="-273050" algn="l" defTabSz="1096963" rtl="0" eaLnBrk="1" fontAlgn="base" hangingPunct="1">
        <a:lnSpc>
          <a:spcPct val="120000"/>
        </a:lnSpc>
        <a:spcBef>
          <a:spcPts val="1200"/>
        </a:spcBef>
        <a:spcAft>
          <a:spcPct val="0"/>
        </a:spcAft>
        <a:buClr>
          <a:schemeClr val="tx2"/>
        </a:buClr>
        <a:buFont typeface="Arial" charset="0"/>
        <a:buChar char="•"/>
        <a:defRPr sz="3200" kern="1200">
          <a:solidFill>
            <a:schemeClr val="tx1"/>
          </a:solidFill>
          <a:latin typeface="Arial" charset="0"/>
          <a:ea typeface="Arial" charset="0"/>
          <a:cs typeface="Arial" charset="0"/>
        </a:defRPr>
      </a:lvl1pPr>
      <a:lvl2pPr marL="822325" indent="-273050" algn="l" defTabSz="1096963" rtl="0" eaLnBrk="1" fontAlgn="base" hangingPunct="1">
        <a:lnSpc>
          <a:spcPct val="120000"/>
        </a:lnSpc>
        <a:spcBef>
          <a:spcPts val="600"/>
        </a:spcBef>
        <a:spcAft>
          <a:spcPct val="0"/>
        </a:spcAft>
        <a:buClr>
          <a:schemeClr val="tx2"/>
        </a:buClr>
        <a:buFont typeface="Arial" charset="0"/>
        <a:buChar char="•"/>
        <a:defRPr sz="2800" kern="1200">
          <a:solidFill>
            <a:schemeClr val="tx1"/>
          </a:solidFill>
          <a:latin typeface="Arial" charset="0"/>
          <a:ea typeface="Arial" charset="0"/>
          <a:cs typeface="Arial" charset="0"/>
        </a:defRPr>
      </a:lvl2pPr>
      <a:lvl3pPr marL="1371600" indent="-273050" algn="l" defTabSz="1096963" rtl="0" eaLnBrk="1" fontAlgn="base" hangingPunct="1">
        <a:lnSpc>
          <a:spcPct val="120000"/>
        </a:lnSpc>
        <a:spcBef>
          <a:spcPts val="600"/>
        </a:spcBef>
        <a:spcAft>
          <a:spcPct val="0"/>
        </a:spcAft>
        <a:buClr>
          <a:schemeClr val="tx2"/>
        </a:buClr>
        <a:buFont typeface="Arial" charset="0"/>
        <a:buChar char="•"/>
        <a:defRPr sz="2600" kern="1200">
          <a:solidFill>
            <a:schemeClr val="tx1"/>
          </a:solidFill>
          <a:latin typeface="Arial" charset="0"/>
          <a:ea typeface="Arial" charset="0"/>
          <a:cs typeface="Arial" charset="0"/>
        </a:defRPr>
      </a:lvl3pPr>
      <a:lvl4pPr marL="1919288" indent="-273050" algn="l" defTabSz="1096963" rtl="0" eaLnBrk="1" fontAlgn="base" hangingPunct="1">
        <a:lnSpc>
          <a:spcPct val="120000"/>
        </a:lnSpc>
        <a:spcBef>
          <a:spcPts val="600"/>
        </a:spcBef>
        <a:spcAft>
          <a:spcPct val="0"/>
        </a:spcAft>
        <a:buClr>
          <a:schemeClr val="tx2"/>
        </a:buClr>
        <a:buFont typeface="Arial" charset="0"/>
        <a:buChar char="•"/>
        <a:defRPr sz="2400" kern="1200">
          <a:solidFill>
            <a:schemeClr val="tx1"/>
          </a:solidFill>
          <a:latin typeface="Arial" charset="0"/>
          <a:ea typeface="Arial" charset="0"/>
          <a:cs typeface="Arial" charset="0"/>
        </a:defRPr>
      </a:lvl4pPr>
      <a:lvl5pPr marL="2468563" indent="-273050" algn="l" defTabSz="1096963" rtl="0" eaLnBrk="1" fontAlgn="base" hangingPunct="1">
        <a:lnSpc>
          <a:spcPct val="120000"/>
        </a:lnSpc>
        <a:spcBef>
          <a:spcPts val="600"/>
        </a:spcBef>
        <a:spcAft>
          <a:spcPct val="0"/>
        </a:spcAft>
        <a:buClr>
          <a:schemeClr val="tx2"/>
        </a:buClr>
        <a:buFont typeface="Arial" charset="0"/>
        <a:buChar char="•"/>
        <a:defRPr sz="2200" kern="1200">
          <a:solidFill>
            <a:schemeClr val="tx1"/>
          </a:solidFill>
          <a:latin typeface="Arial" charset="0"/>
          <a:ea typeface="Arial" charset="0"/>
          <a:cs typeface="Arial"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www.gsa.gov/travel/plan-book/per-diem-rates/mie-breakdown"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s://www.ecfr.gov/current/title-41/section-301-11.18"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calstate.policystat.com/policy/14534868/latest" TargetMode="External"/><Relationship Id="rId7" Type="http://schemas.openxmlformats.org/officeDocument/2006/relationships/hyperlink" Target="https://csyou.calstate.edu/Divisions-Orgs/bus-fin/Financial-Services/Documents/Travel%20Claim%20Worksheet%20-%20Campus.xlsx"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hyperlink" Target="https://aoprals.state.gov/web920/per_diem.asp" TargetMode="External"/><Relationship Id="rId5" Type="http://schemas.openxmlformats.org/officeDocument/2006/relationships/hyperlink" Target="https://www.travel.dod.mil/Travel-Transportation-Rates/Per-Diem/Per-Diem-Rate-Lookup/" TargetMode="External"/><Relationship Id="rId4" Type="http://schemas.openxmlformats.org/officeDocument/2006/relationships/hyperlink" Target="https://www.gsa.gov/travel/plan-book/per-diem-rate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calstate.policystat.com/policy/12002664/latest"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gsa.gov/"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hyperlink" Target="https://aoprals.state.gov/web920/per_diem.asp" TargetMode="External"/><Relationship Id="rId4" Type="http://schemas.openxmlformats.org/officeDocument/2006/relationships/hyperlink" Target="https://www.travel.dod.mil/Travel-Transportation-Rates/Per-Diem/Per-Diem-Rate-Lookup/"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4626742" cy="8229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A2B3EA3-FEBF-40E2-B80F-9D802CF67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626742" cy="82296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a:extLst>
              <a:ext uri="{FF2B5EF4-FFF2-40B4-BE49-F238E27FC236}">
                <a16:creationId xmlns:a16="http://schemas.microsoft.com/office/drawing/2014/main" id="{5516C1EB-8D62-4BF0-92B5-02E6AE43B1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4626742" cy="8234856"/>
          </a:xfrm>
          <a:prstGeom prst="rect">
            <a:avLst/>
          </a:prstGeom>
        </p:spPr>
      </p:pic>
      <p:sp>
        <p:nvSpPr>
          <p:cNvPr id="22" name="Rectangle 21">
            <a:extLst>
              <a:ext uri="{FF2B5EF4-FFF2-40B4-BE49-F238E27FC236}">
                <a16:creationId xmlns:a16="http://schemas.microsoft.com/office/drawing/2014/main" id="{A737E5B8-8F31-4942-B159-B213C4D6D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626742" cy="82296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828" y="0"/>
            <a:ext cx="14626743" cy="822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 name="Rectangle 25">
            <a:extLst>
              <a:ext uri="{FF2B5EF4-FFF2-40B4-BE49-F238E27FC236}">
                <a16:creationId xmlns:a16="http://schemas.microsoft.com/office/drawing/2014/main" id="{D12128B6-ED88-4712-866F-66C86EE34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4013" y="0"/>
            <a:ext cx="13375176" cy="8244867"/>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pic>
        <p:nvPicPr>
          <p:cNvPr id="4" name="Picture 3" descr="A red and white letter on a black background&#10;&#10;Description automatically generated">
            <a:extLst>
              <a:ext uri="{FF2B5EF4-FFF2-40B4-BE49-F238E27FC236}">
                <a16:creationId xmlns:a16="http://schemas.microsoft.com/office/drawing/2014/main" id="{FB071473-26D1-F088-1837-61215E6B7C1E}"/>
              </a:ext>
            </a:extLst>
          </p:cNvPr>
          <p:cNvPicPr>
            <a:picLocks noChangeAspect="1"/>
          </p:cNvPicPr>
          <p:nvPr/>
        </p:nvPicPr>
        <p:blipFill>
          <a:blip r:embed="rId4"/>
          <a:stretch>
            <a:fillRect/>
          </a:stretch>
        </p:blipFill>
        <p:spPr>
          <a:xfrm>
            <a:off x="969963" y="204788"/>
            <a:ext cx="6102350" cy="863600"/>
          </a:xfrm>
          <a:prstGeom prst="rect">
            <a:avLst/>
          </a:prstGeom>
        </p:spPr>
      </p:pic>
      <p:pic>
        <p:nvPicPr>
          <p:cNvPr id="11" name="Picture Placeholder 10" descr="A tree on the side of a road&#10;&#10;Description automatically generated">
            <a:extLst>
              <a:ext uri="{FF2B5EF4-FFF2-40B4-BE49-F238E27FC236}">
                <a16:creationId xmlns:a16="http://schemas.microsoft.com/office/drawing/2014/main" id="{5E20D505-1EF5-C097-302F-234E75507C0F}"/>
              </a:ext>
            </a:extLst>
          </p:cNvPr>
          <p:cNvPicPr>
            <a:picLocks noGrp="1" noChangeAspect="1"/>
          </p:cNvPicPr>
          <p:nvPr>
            <p:ph type="pic" sz="quarter" idx="10"/>
          </p:nvPr>
        </p:nvPicPr>
        <p:blipFill>
          <a:blip r:embed="rId5"/>
          <a:srcRect l="22222" r="22222"/>
          <a:stretch>
            <a:fillRect/>
          </a:stretch>
        </p:blipFill>
        <p:spPr>
          <a:xfrm>
            <a:off x="969963" y="1147763"/>
            <a:ext cx="6102350" cy="6875463"/>
          </a:xfrm>
        </p:spPr>
      </p:pic>
      <p:sp>
        <p:nvSpPr>
          <p:cNvPr id="2" name="Title 1">
            <a:extLst>
              <a:ext uri="{FF2B5EF4-FFF2-40B4-BE49-F238E27FC236}">
                <a16:creationId xmlns:a16="http://schemas.microsoft.com/office/drawing/2014/main" id="{FACCCFA8-B2C3-EA7A-4938-41945775C246}"/>
              </a:ext>
            </a:extLst>
          </p:cNvPr>
          <p:cNvSpPr>
            <a:spLocks noGrp="1"/>
          </p:cNvSpPr>
          <p:nvPr>
            <p:ph type="ctrTitle"/>
          </p:nvPr>
        </p:nvSpPr>
        <p:spPr>
          <a:xfrm>
            <a:off x="7658020" y="2874756"/>
            <a:ext cx="5764680" cy="4010488"/>
          </a:xfrm>
        </p:spPr>
        <p:txBody>
          <a:bodyPr vert="horz" lIns="91440" tIns="45720" rIns="91440" bIns="45720" rtlCol="0" anchor="t">
            <a:normAutofit/>
          </a:bodyPr>
          <a:lstStyle/>
          <a:p>
            <a:pPr algn="l" defTabSz="914400"/>
            <a:r>
              <a:rPr lang="en-US" sz="5800" kern="1200">
                <a:solidFill>
                  <a:schemeClr val="tx1"/>
                </a:solidFill>
                <a:latin typeface="+mj-lt"/>
                <a:ea typeface="+mj-ea"/>
                <a:cs typeface="+mj-cs"/>
              </a:rPr>
              <a:t>CSU Travel Policy</a:t>
            </a:r>
            <a:br>
              <a:rPr lang="en-US" sz="5800" kern="1200">
                <a:solidFill>
                  <a:schemeClr val="tx1"/>
                </a:solidFill>
                <a:latin typeface="+mj-lt"/>
                <a:ea typeface="+mj-ea"/>
                <a:cs typeface="+mj-cs"/>
              </a:rPr>
            </a:br>
            <a:br>
              <a:rPr lang="en-US" sz="5800" kern="1200">
                <a:solidFill>
                  <a:schemeClr val="tx1"/>
                </a:solidFill>
                <a:latin typeface="+mj-lt"/>
                <a:ea typeface="+mj-ea"/>
                <a:cs typeface="+mj-cs"/>
              </a:rPr>
            </a:br>
            <a:r>
              <a:rPr lang="en-US" sz="5800" kern="1200">
                <a:solidFill>
                  <a:schemeClr val="tx1"/>
                </a:solidFill>
                <a:latin typeface="+mj-lt"/>
                <a:ea typeface="+mj-ea"/>
                <a:cs typeface="+mj-cs"/>
              </a:rPr>
              <a:t>Location Based Per Diem</a:t>
            </a:r>
          </a:p>
        </p:txBody>
      </p:sp>
      <p:sp>
        <p:nvSpPr>
          <p:cNvPr id="3" name="Subtitle 2">
            <a:extLst>
              <a:ext uri="{FF2B5EF4-FFF2-40B4-BE49-F238E27FC236}">
                <a16:creationId xmlns:a16="http://schemas.microsoft.com/office/drawing/2014/main" id="{1CEDC31B-2B3F-C1AB-C166-CD627A69D20C}"/>
              </a:ext>
            </a:extLst>
          </p:cNvPr>
          <p:cNvSpPr>
            <a:spLocks noGrp="1"/>
          </p:cNvSpPr>
          <p:nvPr>
            <p:ph type="subTitle" idx="1"/>
          </p:nvPr>
        </p:nvSpPr>
        <p:spPr>
          <a:xfrm>
            <a:off x="7658020" y="668070"/>
            <a:ext cx="5764680" cy="1995372"/>
          </a:xfrm>
        </p:spPr>
        <p:txBody>
          <a:bodyPr vert="horz" lIns="91440" tIns="45720" rIns="91440" bIns="45720" rtlCol="0" anchor="b">
            <a:normAutofit/>
          </a:bodyPr>
          <a:lstStyle/>
          <a:p>
            <a:pPr algn="l" defTabSz="914400">
              <a:lnSpc>
                <a:spcPct val="90000"/>
              </a:lnSpc>
              <a:spcBef>
                <a:spcPts val="1000"/>
              </a:spcBef>
            </a:pPr>
            <a:endParaRPr lang="en-US" sz="2400" kern="1200">
              <a:solidFill>
                <a:schemeClr val="tx1">
                  <a:alpha val="70000"/>
                </a:schemeClr>
              </a:solidFill>
              <a:latin typeface="+mn-lt"/>
              <a:ea typeface="+mn-ea"/>
              <a:cs typeface="+mn-cs"/>
            </a:endParaRPr>
          </a:p>
          <a:p>
            <a:pPr algn="l" defTabSz="914400">
              <a:lnSpc>
                <a:spcPct val="90000"/>
              </a:lnSpc>
              <a:spcBef>
                <a:spcPts val="1000"/>
              </a:spcBef>
            </a:pPr>
            <a:endParaRPr lang="en-US" sz="2400" kern="1200">
              <a:solidFill>
                <a:schemeClr val="tx1">
                  <a:alpha val="70000"/>
                </a:schemeClr>
              </a:solidFill>
              <a:latin typeface="+mn-lt"/>
              <a:ea typeface="+mn-ea"/>
              <a:cs typeface="+mn-cs"/>
            </a:endParaRPr>
          </a:p>
        </p:txBody>
      </p:sp>
      <p:sp>
        <p:nvSpPr>
          <p:cNvPr id="5" name="Slide Number Placeholder 4">
            <a:extLst>
              <a:ext uri="{FF2B5EF4-FFF2-40B4-BE49-F238E27FC236}">
                <a16:creationId xmlns:a16="http://schemas.microsoft.com/office/drawing/2014/main" id="{BE9EB813-F35D-154A-2082-67DC61E9F650}"/>
              </a:ext>
            </a:extLst>
          </p:cNvPr>
          <p:cNvSpPr>
            <a:spLocks noGrp="1"/>
          </p:cNvSpPr>
          <p:nvPr>
            <p:ph type="sldNum" sz="quarter" idx="11"/>
          </p:nvPr>
        </p:nvSpPr>
        <p:spPr>
          <a:xfrm>
            <a:off x="14061956" y="21573"/>
            <a:ext cx="564786" cy="570586"/>
          </a:xfrm>
        </p:spPr>
        <p:txBody>
          <a:bodyPr vert="horz" lIns="91440" tIns="45720" rIns="91440" bIns="45720" rtlCol="0" anchor="ctr">
            <a:normAutofit/>
          </a:bodyPr>
          <a:lstStyle/>
          <a:p>
            <a:pPr algn="ctr" defTabSz="914400">
              <a:spcAft>
                <a:spcPts val="600"/>
              </a:spcAft>
            </a:pPr>
            <a:fld id="{1625A13B-BB71-8D4A-9E64-B94CF4F5D396}" type="slidenum">
              <a:rPr lang="en-US" altLang="en-US" sz="1100">
                <a:solidFill>
                  <a:schemeClr val="tx1">
                    <a:alpha val="70000"/>
                  </a:schemeClr>
                </a:solidFill>
                <a:latin typeface="+mn-lt"/>
                <a:ea typeface="+mn-ea"/>
                <a:cs typeface="+mn-cs"/>
              </a:rPr>
              <a:pPr algn="ctr" defTabSz="914400">
                <a:spcAft>
                  <a:spcPts val="600"/>
                </a:spcAft>
              </a:pPr>
              <a:t>1</a:t>
            </a:fld>
            <a:endParaRPr lang="en-US" altLang="en-US" sz="1100">
              <a:solidFill>
                <a:schemeClr val="tx1">
                  <a:alpha val="70000"/>
                </a:schemeClr>
              </a:solidFill>
              <a:latin typeface="+mn-lt"/>
              <a:ea typeface="+mn-ea"/>
              <a:cs typeface="+mn-cs"/>
            </a:endParaRPr>
          </a:p>
        </p:txBody>
      </p:sp>
    </p:spTree>
    <p:extLst>
      <p:ext uri="{BB962C8B-B14F-4D97-AF65-F5344CB8AC3E}">
        <p14:creationId xmlns:p14="http://schemas.microsoft.com/office/powerpoint/2010/main" val="2262359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2B861-D742-E28F-78B1-84F8ABE33B54}"/>
              </a:ext>
            </a:extLst>
          </p:cNvPr>
          <p:cNvSpPr>
            <a:spLocks noGrp="1"/>
          </p:cNvSpPr>
          <p:nvPr>
            <p:ph type="ctrTitle"/>
          </p:nvPr>
        </p:nvSpPr>
        <p:spPr>
          <a:xfrm>
            <a:off x="1069849" y="1313410"/>
            <a:ext cx="6000108" cy="1131737"/>
          </a:xfrm>
        </p:spPr>
        <p:txBody>
          <a:bodyPr/>
          <a:lstStyle/>
          <a:p>
            <a:pPr algn="l"/>
            <a:r>
              <a:rPr lang="en-US" sz="4000"/>
              <a:t>GSA M&amp;IE Breakdown</a:t>
            </a:r>
          </a:p>
        </p:txBody>
      </p:sp>
      <p:sp>
        <p:nvSpPr>
          <p:cNvPr id="5" name="Slide Number Placeholder 4">
            <a:extLst>
              <a:ext uri="{FF2B5EF4-FFF2-40B4-BE49-F238E27FC236}">
                <a16:creationId xmlns:a16="http://schemas.microsoft.com/office/drawing/2014/main" id="{23840D4A-ED69-016D-A19A-C0B24A575A08}"/>
              </a:ext>
            </a:extLst>
          </p:cNvPr>
          <p:cNvSpPr>
            <a:spLocks noGrp="1"/>
          </p:cNvSpPr>
          <p:nvPr>
            <p:ph type="sldNum" sz="quarter" idx="11"/>
          </p:nvPr>
        </p:nvSpPr>
        <p:spPr/>
        <p:txBody>
          <a:bodyPr/>
          <a:lstStyle/>
          <a:p>
            <a:fld id="{1625A13B-BB71-8D4A-9E64-B94CF4F5D396}" type="slidenum">
              <a:rPr lang="en-US" altLang="en-US" smtClean="0"/>
              <a:pPr/>
              <a:t>10</a:t>
            </a:fld>
            <a:endParaRPr lang="en-US" altLang="en-US"/>
          </a:p>
        </p:txBody>
      </p:sp>
      <p:pic>
        <p:nvPicPr>
          <p:cNvPr id="10" name="Picture 9">
            <a:extLst>
              <a:ext uri="{FF2B5EF4-FFF2-40B4-BE49-F238E27FC236}">
                <a16:creationId xmlns:a16="http://schemas.microsoft.com/office/drawing/2014/main" id="{84289874-8674-4DC9-5459-E9DE73BFB1C0}"/>
              </a:ext>
            </a:extLst>
          </p:cNvPr>
          <p:cNvPicPr>
            <a:picLocks noChangeAspect="1"/>
          </p:cNvPicPr>
          <p:nvPr/>
        </p:nvPicPr>
        <p:blipFill>
          <a:blip r:embed="rId3"/>
          <a:stretch>
            <a:fillRect/>
          </a:stretch>
        </p:blipFill>
        <p:spPr>
          <a:xfrm>
            <a:off x="1069849" y="2690475"/>
            <a:ext cx="7099665" cy="3289469"/>
          </a:xfrm>
          <a:prstGeom prst="rect">
            <a:avLst/>
          </a:prstGeom>
        </p:spPr>
      </p:pic>
      <p:sp>
        <p:nvSpPr>
          <p:cNvPr id="11" name="Text Placeholder 15">
            <a:extLst>
              <a:ext uri="{FF2B5EF4-FFF2-40B4-BE49-F238E27FC236}">
                <a16:creationId xmlns:a16="http://schemas.microsoft.com/office/drawing/2014/main" id="{F2C25EEB-AC32-3510-86F5-CD8C8D09AC23}"/>
              </a:ext>
            </a:extLst>
          </p:cNvPr>
          <p:cNvSpPr txBox="1">
            <a:spLocks/>
          </p:cNvSpPr>
          <p:nvPr/>
        </p:nvSpPr>
        <p:spPr bwMode="auto">
          <a:xfrm>
            <a:off x="8513334" y="2105247"/>
            <a:ext cx="6000108" cy="5351621"/>
          </a:xfrm>
          <a:prstGeom prst="rect">
            <a:avLst/>
          </a:prstGeom>
          <a:solidFill>
            <a:schemeClr val="bg1">
              <a:alpha val="40000"/>
            </a:schemeClr>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182880" rIns="274320" bIns="91440" numCol="1" anchor="t" anchorCtr="0" compatLnSpc="1">
            <a:prstTxWarp prst="textNoShape">
              <a:avLst/>
            </a:prstTxWarp>
            <a:noAutofit/>
          </a:bodyPr>
          <a:lstStyle>
            <a:lvl1pPr marL="273050" indent="-273050" algn="l" defTabSz="1096963" rtl="0" eaLnBrk="1" fontAlgn="base" hangingPunct="1">
              <a:lnSpc>
                <a:spcPct val="120000"/>
              </a:lnSpc>
              <a:spcBef>
                <a:spcPts val="900"/>
              </a:spcBef>
              <a:spcAft>
                <a:spcPct val="0"/>
              </a:spcAft>
              <a:buClr>
                <a:schemeClr val="tx2"/>
              </a:buClr>
              <a:buFont typeface="Arial" charset="0"/>
              <a:buChar char="•"/>
              <a:defRPr sz="3200" kern="1200">
                <a:solidFill>
                  <a:schemeClr val="tx1"/>
                </a:solidFill>
                <a:latin typeface="Arial" charset="0"/>
                <a:ea typeface="Arial" charset="0"/>
                <a:cs typeface="Arial" charset="0"/>
              </a:defRPr>
            </a:lvl1pPr>
            <a:lvl2pPr marL="731520" indent="-273050" algn="l" defTabSz="1096963" rtl="0" eaLnBrk="1" fontAlgn="base" hangingPunct="1">
              <a:lnSpc>
                <a:spcPct val="120000"/>
              </a:lnSpc>
              <a:spcBef>
                <a:spcPts val="100"/>
              </a:spcBef>
              <a:spcAft>
                <a:spcPct val="0"/>
              </a:spcAft>
              <a:buClr>
                <a:schemeClr val="tx2"/>
              </a:buClr>
              <a:buFont typeface="Arial" charset="0"/>
              <a:buChar char="•"/>
              <a:defRPr sz="2800" kern="1200">
                <a:solidFill>
                  <a:schemeClr val="tx1"/>
                </a:solidFill>
                <a:latin typeface="Arial" charset="0"/>
                <a:ea typeface="Arial" charset="0"/>
                <a:cs typeface="Arial" charset="0"/>
              </a:defRPr>
            </a:lvl2pPr>
            <a:lvl3pPr marL="1280160" indent="-273050" algn="l" defTabSz="1096963" rtl="0" eaLnBrk="1" fontAlgn="base" hangingPunct="1">
              <a:lnSpc>
                <a:spcPct val="120000"/>
              </a:lnSpc>
              <a:spcBef>
                <a:spcPts val="500"/>
              </a:spcBef>
              <a:spcAft>
                <a:spcPct val="0"/>
              </a:spcAft>
              <a:buClr>
                <a:schemeClr val="tx2"/>
              </a:buClr>
              <a:buFont typeface="Arial" charset="0"/>
              <a:buChar char="•"/>
              <a:defRPr sz="2600" kern="1200">
                <a:solidFill>
                  <a:schemeClr val="tx1"/>
                </a:solidFill>
                <a:latin typeface="Arial" charset="0"/>
                <a:ea typeface="Arial" charset="0"/>
                <a:cs typeface="Arial" charset="0"/>
              </a:defRPr>
            </a:lvl3pPr>
            <a:lvl4pPr marL="1919288" indent="-273050" algn="l" defTabSz="1096963" rtl="0" eaLnBrk="1" fontAlgn="base" hangingPunct="1">
              <a:lnSpc>
                <a:spcPct val="120000"/>
              </a:lnSpc>
              <a:spcBef>
                <a:spcPts val="600"/>
              </a:spcBef>
              <a:spcAft>
                <a:spcPct val="0"/>
              </a:spcAft>
              <a:buClr>
                <a:schemeClr val="tx2"/>
              </a:buClr>
              <a:buFont typeface="Arial" charset="0"/>
              <a:buChar char="•"/>
              <a:defRPr sz="2400" kern="1200">
                <a:solidFill>
                  <a:schemeClr val="tx1"/>
                </a:solidFill>
                <a:latin typeface="Arial" charset="0"/>
                <a:ea typeface="Arial" charset="0"/>
                <a:cs typeface="Arial" charset="0"/>
              </a:defRPr>
            </a:lvl4pPr>
            <a:lvl5pPr marL="2468563" indent="-273050" algn="l" defTabSz="1096963" rtl="0" eaLnBrk="1" fontAlgn="base" hangingPunct="1">
              <a:lnSpc>
                <a:spcPct val="120000"/>
              </a:lnSpc>
              <a:spcBef>
                <a:spcPts val="600"/>
              </a:spcBef>
              <a:spcAft>
                <a:spcPct val="0"/>
              </a:spcAft>
              <a:buClr>
                <a:schemeClr val="tx2"/>
              </a:buClr>
              <a:buFont typeface="Arial" charset="0"/>
              <a:buChar char="•"/>
              <a:defRPr sz="2200" kern="1200">
                <a:solidFill>
                  <a:schemeClr val="tx1"/>
                </a:solidFill>
                <a:latin typeface="Arial" charset="0"/>
                <a:ea typeface="Arial" charset="0"/>
                <a:cs typeface="Arial"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spcBef>
                <a:spcPts val="600"/>
              </a:spcBef>
            </a:pPr>
            <a:r>
              <a:rPr lang="en-US" dirty="0">
                <a:solidFill>
                  <a:srgbClr val="323130"/>
                </a:solidFill>
                <a:latin typeface="Arial" panose="020B0604020202020204" pitchFamily="34" charset="0"/>
                <a:cs typeface="Arial" panose="020B0604020202020204" pitchFamily="34" charset="0"/>
              </a:rPr>
              <a:t>5 ranges for domestic locations</a:t>
            </a:r>
          </a:p>
          <a:p>
            <a:pPr lvl="1">
              <a:spcBef>
                <a:spcPts val="600"/>
              </a:spcBef>
            </a:pPr>
            <a:r>
              <a:rPr lang="en-US" dirty="0">
                <a:solidFill>
                  <a:srgbClr val="323130"/>
                </a:solidFill>
                <a:latin typeface="Arial" panose="020B0604020202020204" pitchFamily="34" charset="0"/>
                <a:cs typeface="Arial" panose="020B0604020202020204" pitchFamily="34" charset="0"/>
                <a:hlinkClick r:id="rId4"/>
              </a:rPr>
              <a:t>GSA M&amp;IE breakdown</a:t>
            </a:r>
            <a:endParaRPr lang="en-US" dirty="0">
              <a:solidFill>
                <a:srgbClr val="323130"/>
              </a:solidFill>
              <a:latin typeface="Arial" panose="020B0604020202020204" pitchFamily="34" charset="0"/>
              <a:cs typeface="Arial" panose="020B0604020202020204" pitchFamily="34" charset="0"/>
            </a:endParaRPr>
          </a:p>
          <a:p>
            <a:pPr lvl="1">
              <a:spcBef>
                <a:spcPts val="600"/>
              </a:spcBef>
            </a:pPr>
            <a:r>
              <a:rPr lang="en-US" dirty="0">
                <a:solidFill>
                  <a:srgbClr val="323130"/>
                </a:solidFill>
                <a:latin typeface="Arial" panose="020B0604020202020204" pitchFamily="34" charset="0"/>
                <a:cs typeface="Arial" panose="020B0604020202020204" pitchFamily="34" charset="0"/>
              </a:rPr>
              <a:t>Ranges shown from $59-$79 ($54-$74 without incidentals).</a:t>
            </a:r>
          </a:p>
          <a:p>
            <a:pPr lvl="1">
              <a:spcBef>
                <a:spcPts val="600"/>
              </a:spcBef>
            </a:pPr>
            <a:r>
              <a:rPr lang="en-US" dirty="0">
                <a:solidFill>
                  <a:srgbClr val="323130"/>
                </a:solidFill>
                <a:latin typeface="Arial" panose="020B0604020202020204" pitchFamily="34" charset="0"/>
                <a:cs typeface="Arial" panose="020B0604020202020204" pitchFamily="34" charset="0"/>
              </a:rPr>
              <a:t>Displays first and last day of travel (</a:t>
            </a:r>
            <a:r>
              <a:rPr lang="en-US" i="1" dirty="0">
                <a:solidFill>
                  <a:srgbClr val="323130"/>
                </a:solidFill>
                <a:latin typeface="Arial" panose="020B0604020202020204" pitchFamily="34" charset="0"/>
                <a:cs typeface="Arial" panose="020B0604020202020204" pitchFamily="34" charset="0"/>
              </a:rPr>
              <a:t>up to </a:t>
            </a:r>
            <a:r>
              <a:rPr lang="en-US" dirty="0">
                <a:solidFill>
                  <a:srgbClr val="323130"/>
                </a:solidFill>
                <a:latin typeface="Arial" panose="020B0604020202020204" pitchFamily="34" charset="0"/>
                <a:cs typeface="Arial" panose="020B0604020202020204" pitchFamily="34" charset="0"/>
              </a:rPr>
              <a:t>75% of entire day).</a:t>
            </a:r>
          </a:p>
          <a:p>
            <a:pPr>
              <a:spcBef>
                <a:spcPts val="600"/>
              </a:spcBef>
            </a:pPr>
            <a:r>
              <a:rPr lang="en-US" dirty="0">
                <a:solidFill>
                  <a:srgbClr val="323130"/>
                </a:solidFill>
                <a:latin typeface="Arial" panose="020B0604020202020204" pitchFamily="34" charset="0"/>
                <a:cs typeface="Arial" panose="020B0604020202020204" pitchFamily="34" charset="0"/>
              </a:rPr>
              <a:t>Use chart as guide to deduct provided meals.</a:t>
            </a:r>
          </a:p>
          <a:p>
            <a:pPr lvl="1">
              <a:spcBef>
                <a:spcPts val="600"/>
              </a:spcBef>
            </a:pPr>
            <a:endParaRPr lang="en-U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C12FD65E-6167-03ED-3B01-6FEAE1E7207B}"/>
              </a:ext>
            </a:extLst>
          </p:cNvPr>
          <p:cNvSpPr>
            <a:spLocks noGrp="1"/>
          </p:cNvSpPr>
          <p:nvPr>
            <p:ph type="ftr" sz="quarter" idx="13"/>
          </p:nvPr>
        </p:nvSpPr>
        <p:spPr/>
        <p:txBody>
          <a:bodyPr/>
          <a:lstStyle/>
          <a:p>
            <a:r>
              <a:rPr lang="en-US"/>
              <a:t>Travel Policy</a:t>
            </a:r>
          </a:p>
        </p:txBody>
      </p:sp>
    </p:spTree>
    <p:extLst>
      <p:ext uri="{BB962C8B-B14F-4D97-AF65-F5344CB8AC3E}">
        <p14:creationId xmlns:p14="http://schemas.microsoft.com/office/powerpoint/2010/main" val="2788415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green square with a white x&#10;&#10;Description automatically generated">
            <a:extLst>
              <a:ext uri="{FF2B5EF4-FFF2-40B4-BE49-F238E27FC236}">
                <a16:creationId xmlns:a16="http://schemas.microsoft.com/office/drawing/2014/main" id="{2549D8D6-65D0-6C4D-2BDF-DE35D3BCC819}"/>
              </a:ext>
            </a:extLst>
          </p:cNvPr>
          <p:cNvPicPr>
            <a:picLocks noChangeAspect="1"/>
          </p:cNvPicPr>
          <p:nvPr/>
        </p:nvPicPr>
        <p:blipFill>
          <a:blip r:embed="rId3"/>
          <a:stretch>
            <a:fillRect/>
          </a:stretch>
        </p:blipFill>
        <p:spPr>
          <a:xfrm>
            <a:off x="7315200" y="760196"/>
            <a:ext cx="7315200" cy="6709207"/>
          </a:xfrm>
          <a:prstGeom prst="rect">
            <a:avLst/>
          </a:prstGeom>
          <a:noFill/>
        </p:spPr>
      </p:pic>
      <p:sp>
        <p:nvSpPr>
          <p:cNvPr id="6" name="Slide Number Placeholder 5">
            <a:extLst>
              <a:ext uri="{FF2B5EF4-FFF2-40B4-BE49-F238E27FC236}">
                <a16:creationId xmlns:a16="http://schemas.microsoft.com/office/drawing/2014/main" id="{8F3F4067-591B-4A1B-65B0-1AB392623D7B}"/>
              </a:ext>
            </a:extLst>
          </p:cNvPr>
          <p:cNvSpPr>
            <a:spLocks noGrp="1"/>
          </p:cNvSpPr>
          <p:nvPr>
            <p:ph type="sldNum" sz="quarter" idx="24"/>
          </p:nvPr>
        </p:nvSpPr>
        <p:spPr>
          <a:xfrm>
            <a:off x="457200" y="7570788"/>
            <a:ext cx="1465263" cy="438150"/>
          </a:xfrm>
        </p:spPr>
        <p:txBody>
          <a:bodyPr wrap="square" anchor="ctr">
            <a:normAutofit/>
          </a:bodyPr>
          <a:lstStyle/>
          <a:p>
            <a:pPr>
              <a:spcAft>
                <a:spcPts val="600"/>
              </a:spcAft>
            </a:pPr>
            <a:fld id="{9E131138-2B84-A04F-86C2-ABA3FF6E7279}" type="slidenum">
              <a:rPr lang="en-US" altLang="en-US" smtClean="0"/>
              <a:pPr>
                <a:spcAft>
                  <a:spcPts val="600"/>
                </a:spcAft>
              </a:pPr>
              <a:t>11</a:t>
            </a:fld>
            <a:endParaRPr lang="en-US" altLang="en-US"/>
          </a:p>
        </p:txBody>
      </p:sp>
      <p:sp>
        <p:nvSpPr>
          <p:cNvPr id="5" name="Text Placeholder 4">
            <a:extLst>
              <a:ext uri="{FF2B5EF4-FFF2-40B4-BE49-F238E27FC236}">
                <a16:creationId xmlns:a16="http://schemas.microsoft.com/office/drawing/2014/main" id="{27B72F88-5BB3-D628-AA99-AA180F615556}"/>
              </a:ext>
            </a:extLst>
          </p:cNvPr>
          <p:cNvSpPr>
            <a:spLocks noGrp="1"/>
          </p:cNvSpPr>
          <p:nvPr>
            <p:ph type="body" sz="quarter" idx="25"/>
          </p:nvPr>
        </p:nvSpPr>
        <p:spPr>
          <a:xfrm>
            <a:off x="1097280" y="2926080"/>
            <a:ext cx="8428011" cy="4644709"/>
          </a:xfrm>
        </p:spPr>
        <p:txBody>
          <a:bodyPr wrap="square" anchor="t">
            <a:normAutofit/>
          </a:bodyPr>
          <a:lstStyle/>
          <a:p>
            <a:r>
              <a:rPr lang="en-US"/>
              <a:t>Incorporates deductions for meals.</a:t>
            </a:r>
          </a:p>
          <a:p>
            <a:r>
              <a:rPr lang="en-US"/>
              <a:t>Keeping it simple</a:t>
            </a:r>
          </a:p>
          <a:p>
            <a:pPr lvl="1"/>
            <a:r>
              <a:rPr lang="en-US" sz="3200"/>
              <a:t>Easy-to-use instructions.</a:t>
            </a:r>
          </a:p>
          <a:p>
            <a:pPr lvl="1"/>
            <a:r>
              <a:rPr lang="en-US" sz="3200"/>
              <a:t>Drop-down fields. </a:t>
            </a:r>
          </a:p>
          <a:p>
            <a:pPr lvl="1"/>
            <a:r>
              <a:rPr lang="en-US" sz="3200"/>
              <a:t>Links to support policy.</a:t>
            </a:r>
          </a:p>
          <a:p>
            <a:r>
              <a:rPr lang="en-US"/>
              <a:t>Updates to baseline version.</a:t>
            </a:r>
          </a:p>
          <a:p>
            <a:pPr lvl="1"/>
            <a:r>
              <a:rPr lang="en-US" sz="3200"/>
              <a:t>GSA rate change (typically October).</a:t>
            </a:r>
          </a:p>
        </p:txBody>
      </p:sp>
      <p:sp>
        <p:nvSpPr>
          <p:cNvPr id="3" name="Text Placeholder 2">
            <a:extLst>
              <a:ext uri="{FF2B5EF4-FFF2-40B4-BE49-F238E27FC236}">
                <a16:creationId xmlns:a16="http://schemas.microsoft.com/office/drawing/2014/main" id="{DCC752DE-3098-02C1-2C18-A2428FBB3DB8}"/>
              </a:ext>
            </a:extLst>
          </p:cNvPr>
          <p:cNvSpPr>
            <a:spLocks noGrp="1"/>
          </p:cNvSpPr>
          <p:nvPr>
            <p:ph type="body" sz="quarter" idx="26"/>
          </p:nvPr>
        </p:nvSpPr>
        <p:spPr>
          <a:xfrm>
            <a:off x="1097280" y="1400165"/>
            <a:ext cx="8427720" cy="1525916"/>
          </a:xfrm>
        </p:spPr>
        <p:txBody>
          <a:bodyPr wrap="square" anchor="t">
            <a:normAutofit/>
          </a:bodyPr>
          <a:lstStyle/>
          <a:p>
            <a:r>
              <a:rPr lang="en-US"/>
              <a:t>Travel Worksheet</a:t>
            </a:r>
          </a:p>
        </p:txBody>
      </p:sp>
      <p:sp>
        <p:nvSpPr>
          <p:cNvPr id="15" name="Date Placeholder 5">
            <a:extLst>
              <a:ext uri="{FF2B5EF4-FFF2-40B4-BE49-F238E27FC236}">
                <a16:creationId xmlns:a16="http://schemas.microsoft.com/office/drawing/2014/main" id="{6F46AF9B-FFB4-7E0C-5098-776B92230D9F}"/>
              </a:ext>
            </a:extLst>
          </p:cNvPr>
          <p:cNvSpPr>
            <a:spLocks noGrp="1"/>
          </p:cNvSpPr>
          <p:nvPr>
            <p:ph type="dt" sz="half" idx="11"/>
          </p:nvPr>
        </p:nvSpPr>
        <p:spPr>
          <a:xfrm>
            <a:off x="11169378" y="7567523"/>
            <a:ext cx="3290888" cy="438150"/>
          </a:xfrm>
        </p:spPr>
        <p:txBody>
          <a:bodyPr/>
          <a:lstStyle/>
          <a:p>
            <a:pPr algn="r">
              <a:spcAft>
                <a:spcPts val="600"/>
              </a:spcAft>
            </a:pPr>
            <a:r>
              <a:rPr lang="en-US"/>
              <a:t>November 7, 2023</a:t>
            </a:r>
          </a:p>
        </p:txBody>
      </p:sp>
      <p:sp>
        <p:nvSpPr>
          <p:cNvPr id="8" name="Footer Placeholder 7">
            <a:extLst>
              <a:ext uri="{FF2B5EF4-FFF2-40B4-BE49-F238E27FC236}">
                <a16:creationId xmlns:a16="http://schemas.microsoft.com/office/drawing/2014/main" id="{22E072DD-504C-DFC0-311F-66FC447EBDD0}"/>
              </a:ext>
            </a:extLst>
          </p:cNvPr>
          <p:cNvSpPr>
            <a:spLocks noGrp="1"/>
          </p:cNvSpPr>
          <p:nvPr>
            <p:ph type="ftr" sz="quarter" idx="12"/>
          </p:nvPr>
        </p:nvSpPr>
        <p:spPr>
          <a:xfrm>
            <a:off x="4663758" y="7570788"/>
            <a:ext cx="4937125" cy="438150"/>
          </a:xfrm>
        </p:spPr>
        <p:txBody>
          <a:bodyPr anchor="ctr">
            <a:normAutofit/>
          </a:bodyPr>
          <a:lstStyle/>
          <a:p>
            <a:pPr>
              <a:spcAft>
                <a:spcPts val="600"/>
              </a:spcAft>
            </a:pPr>
            <a:r>
              <a:rPr lang="en-US"/>
              <a:t>Travel Policy</a:t>
            </a:r>
          </a:p>
        </p:txBody>
      </p:sp>
    </p:spTree>
    <p:extLst>
      <p:ext uri="{BB962C8B-B14F-4D97-AF65-F5344CB8AC3E}">
        <p14:creationId xmlns:p14="http://schemas.microsoft.com/office/powerpoint/2010/main" val="3113784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50D80-B5AF-7D85-50B0-3DAB8F3BD5DE}"/>
              </a:ext>
            </a:extLst>
          </p:cNvPr>
          <p:cNvSpPr>
            <a:spLocks noGrp="1"/>
          </p:cNvSpPr>
          <p:nvPr>
            <p:ph type="title"/>
          </p:nvPr>
        </p:nvSpPr>
        <p:spPr>
          <a:xfrm>
            <a:off x="1634903" y="1708308"/>
            <a:ext cx="10994834" cy="2000230"/>
          </a:xfrm>
        </p:spPr>
        <p:txBody>
          <a:bodyPr/>
          <a:lstStyle/>
          <a:p>
            <a:pPr algn="ctr"/>
            <a:r>
              <a:rPr lang="en-US"/>
              <a:t>Define the following acronym:</a:t>
            </a:r>
            <a:br>
              <a:rPr lang="en-US"/>
            </a:br>
            <a:r>
              <a:rPr lang="en-US">
                <a:solidFill>
                  <a:schemeClr val="tx1"/>
                </a:solidFill>
              </a:rPr>
              <a:t>CONUS</a:t>
            </a:r>
          </a:p>
        </p:txBody>
      </p:sp>
      <p:sp>
        <p:nvSpPr>
          <p:cNvPr id="3" name="Slide Number Placeholder 2">
            <a:extLst>
              <a:ext uri="{FF2B5EF4-FFF2-40B4-BE49-F238E27FC236}">
                <a16:creationId xmlns:a16="http://schemas.microsoft.com/office/drawing/2014/main" id="{0731FE1A-7C70-BE8B-0E81-97063DB54FFF}"/>
              </a:ext>
            </a:extLst>
          </p:cNvPr>
          <p:cNvSpPr>
            <a:spLocks noGrp="1"/>
          </p:cNvSpPr>
          <p:nvPr>
            <p:ph type="sldNum" sz="quarter" idx="10"/>
          </p:nvPr>
        </p:nvSpPr>
        <p:spPr/>
        <p:txBody>
          <a:bodyPr/>
          <a:lstStyle/>
          <a:p>
            <a:fld id="{5F937897-339B-B449-8C38-B0423CAEB7C4}" type="slidenum">
              <a:rPr lang="en-US" altLang="en-US" smtClean="0"/>
              <a:pPr/>
              <a:t>12</a:t>
            </a:fld>
            <a:endParaRPr lang="en-US" altLang="en-US"/>
          </a:p>
        </p:txBody>
      </p:sp>
      <p:sp>
        <p:nvSpPr>
          <p:cNvPr id="5" name="Footer Placeholder 4">
            <a:extLst>
              <a:ext uri="{FF2B5EF4-FFF2-40B4-BE49-F238E27FC236}">
                <a16:creationId xmlns:a16="http://schemas.microsoft.com/office/drawing/2014/main" id="{BB761EFA-0D11-7B6C-78CC-3ECFB215DA4C}"/>
              </a:ext>
            </a:extLst>
          </p:cNvPr>
          <p:cNvSpPr>
            <a:spLocks noGrp="1"/>
          </p:cNvSpPr>
          <p:nvPr>
            <p:ph type="ftr" sz="quarter" idx="12"/>
          </p:nvPr>
        </p:nvSpPr>
        <p:spPr/>
        <p:txBody>
          <a:bodyPr/>
          <a:lstStyle/>
          <a:p>
            <a:r>
              <a:rPr lang="en-US"/>
              <a:t>Travel Policy</a:t>
            </a:r>
          </a:p>
        </p:txBody>
      </p:sp>
      <p:sp>
        <p:nvSpPr>
          <p:cNvPr id="6" name="Title 1">
            <a:extLst>
              <a:ext uri="{FF2B5EF4-FFF2-40B4-BE49-F238E27FC236}">
                <a16:creationId xmlns:a16="http://schemas.microsoft.com/office/drawing/2014/main" id="{A8B294EB-701E-DB22-3E79-A9AA0A5C816C}"/>
              </a:ext>
            </a:extLst>
          </p:cNvPr>
          <p:cNvSpPr txBox="1">
            <a:spLocks/>
          </p:cNvSpPr>
          <p:nvPr/>
        </p:nvSpPr>
        <p:spPr bwMode="auto">
          <a:xfrm>
            <a:off x="1327355" y="4272117"/>
            <a:ext cx="12386679" cy="200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l" defTabSz="1096963" rtl="0" eaLnBrk="1" fontAlgn="base" hangingPunct="1">
              <a:lnSpc>
                <a:spcPct val="90000"/>
              </a:lnSpc>
              <a:spcBef>
                <a:spcPct val="0"/>
              </a:spcBef>
              <a:spcAft>
                <a:spcPct val="0"/>
              </a:spcAft>
              <a:defRPr sz="5400" b="1" kern="1200">
                <a:solidFill>
                  <a:schemeClr val="tx2"/>
                </a:solidFill>
                <a:latin typeface="Arial" charset="0"/>
                <a:ea typeface="Arial" charset="0"/>
                <a:cs typeface="Arial" charset="0"/>
              </a:defRPr>
            </a:lvl1pPr>
            <a:lvl2pPr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2pPr>
            <a:lvl3pPr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3pPr>
            <a:lvl4pPr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4pPr>
            <a:lvl5pPr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5pPr>
            <a:lvl6pPr marL="457200"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6pPr>
            <a:lvl7pPr marL="914400"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7pPr>
            <a:lvl8pPr marL="1371600"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8pPr>
            <a:lvl9pPr marL="1828800" algn="l" defTabSz="1096963" rtl="0" eaLnBrk="1" fontAlgn="base" hangingPunct="1">
              <a:lnSpc>
                <a:spcPct val="90000"/>
              </a:lnSpc>
              <a:spcBef>
                <a:spcPct val="0"/>
              </a:spcBef>
              <a:spcAft>
                <a:spcPct val="0"/>
              </a:spcAft>
              <a:defRPr sz="5400" b="1">
                <a:solidFill>
                  <a:schemeClr val="tx2"/>
                </a:solidFill>
                <a:latin typeface="Arial" charset="0"/>
                <a:ea typeface="Arial" charset="0"/>
                <a:cs typeface="Arial" charset="0"/>
              </a:defRPr>
            </a:lvl9pPr>
          </a:lstStyle>
          <a:p>
            <a:pPr algn="ctr"/>
            <a:r>
              <a:rPr lang="en-US" err="1">
                <a:solidFill>
                  <a:schemeClr val="tx1"/>
                </a:solidFill>
              </a:rPr>
              <a:t>CON</a:t>
            </a:r>
            <a:r>
              <a:rPr lang="en-US" b="0" err="1"/>
              <a:t>tinental</a:t>
            </a:r>
            <a:r>
              <a:rPr lang="en-US" b="0"/>
              <a:t> </a:t>
            </a:r>
            <a:r>
              <a:rPr lang="en-US">
                <a:solidFill>
                  <a:schemeClr val="tx1"/>
                </a:solidFill>
              </a:rPr>
              <a:t>U</a:t>
            </a:r>
            <a:r>
              <a:rPr lang="en-US" b="0"/>
              <a:t>nited </a:t>
            </a:r>
            <a:r>
              <a:rPr lang="en-US">
                <a:solidFill>
                  <a:schemeClr val="tx1"/>
                </a:solidFill>
              </a:rPr>
              <a:t>S</a:t>
            </a:r>
            <a:r>
              <a:rPr lang="en-US" b="0"/>
              <a:t>tates</a:t>
            </a:r>
          </a:p>
        </p:txBody>
      </p:sp>
    </p:spTree>
    <p:extLst>
      <p:ext uri="{BB962C8B-B14F-4D97-AF65-F5344CB8AC3E}">
        <p14:creationId xmlns:p14="http://schemas.microsoft.com/office/powerpoint/2010/main" val="20324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6E6B0D-172E-C4B8-DD4A-38A6F5CE60C7}"/>
              </a:ext>
            </a:extLst>
          </p:cNvPr>
          <p:cNvSpPr>
            <a:spLocks noGrp="1"/>
          </p:cNvSpPr>
          <p:nvPr>
            <p:ph type="body" sz="quarter" idx="26"/>
          </p:nvPr>
        </p:nvSpPr>
        <p:spPr/>
        <p:txBody>
          <a:bodyPr/>
          <a:lstStyle/>
          <a:p>
            <a:r>
              <a:rPr lang="en-US" dirty="0"/>
              <a:t>Tips (Appendix C)</a:t>
            </a:r>
          </a:p>
        </p:txBody>
      </p:sp>
      <p:sp>
        <p:nvSpPr>
          <p:cNvPr id="3" name="Text Placeholder 2">
            <a:extLst>
              <a:ext uri="{FF2B5EF4-FFF2-40B4-BE49-F238E27FC236}">
                <a16:creationId xmlns:a16="http://schemas.microsoft.com/office/drawing/2014/main" id="{1CEFE262-6BE2-257B-8189-904CC530F7AF}"/>
              </a:ext>
            </a:extLst>
          </p:cNvPr>
          <p:cNvSpPr>
            <a:spLocks noGrp="1"/>
          </p:cNvSpPr>
          <p:nvPr>
            <p:ph type="body" sz="quarter" idx="28"/>
          </p:nvPr>
        </p:nvSpPr>
        <p:spPr>
          <a:xfrm>
            <a:off x="1922463" y="2621523"/>
            <a:ext cx="11712339" cy="4644707"/>
          </a:xfrm>
        </p:spPr>
        <p:txBody>
          <a:bodyPr/>
          <a:lstStyle/>
          <a:p>
            <a:pPr marL="0" indent="0">
              <a:buNone/>
            </a:pPr>
            <a:r>
              <a:rPr lang="en-US" dirty="0"/>
              <a:t>Meals &amp; Incidental Expenses</a:t>
            </a:r>
          </a:p>
          <a:p>
            <a:pPr lvl="1"/>
            <a:r>
              <a:rPr lang="en-US" dirty="0"/>
              <a:t>Tips and gratuity to hotel staff</a:t>
            </a:r>
          </a:p>
          <a:p>
            <a:pPr lvl="1"/>
            <a:r>
              <a:rPr lang="en-US" dirty="0"/>
              <a:t>Tips for meals</a:t>
            </a:r>
          </a:p>
          <a:p>
            <a:pPr marL="0" indent="0">
              <a:buNone/>
            </a:pPr>
            <a:r>
              <a:rPr lang="en-US" b="1" u="sng" dirty="0"/>
              <a:t>Not</a:t>
            </a:r>
            <a:r>
              <a:rPr lang="en-US" b="1" dirty="0"/>
              <a:t> </a:t>
            </a:r>
            <a:r>
              <a:rPr lang="en-US" dirty="0"/>
              <a:t>Incidental Expenses:</a:t>
            </a:r>
          </a:p>
          <a:p>
            <a:pPr lvl="1"/>
            <a:r>
              <a:rPr lang="en-US" dirty="0"/>
              <a:t>Tips for taxi or shuttle service (transportation)</a:t>
            </a:r>
          </a:p>
          <a:p>
            <a:pPr lvl="1"/>
            <a:r>
              <a:rPr lang="en-US" dirty="0"/>
              <a:t>Tips for valet parking (parking expense)</a:t>
            </a:r>
          </a:p>
        </p:txBody>
      </p:sp>
      <p:sp>
        <p:nvSpPr>
          <p:cNvPr id="4" name="Slide Number Placeholder 3">
            <a:extLst>
              <a:ext uri="{FF2B5EF4-FFF2-40B4-BE49-F238E27FC236}">
                <a16:creationId xmlns:a16="http://schemas.microsoft.com/office/drawing/2014/main" id="{C4412266-E766-21C8-37F4-B49F9BB17827}"/>
              </a:ext>
            </a:extLst>
          </p:cNvPr>
          <p:cNvSpPr>
            <a:spLocks noGrp="1"/>
          </p:cNvSpPr>
          <p:nvPr>
            <p:ph type="sldNum" sz="quarter" idx="29"/>
          </p:nvPr>
        </p:nvSpPr>
        <p:spPr/>
        <p:txBody>
          <a:bodyPr/>
          <a:lstStyle/>
          <a:p>
            <a:fld id="{6C9686C1-DB47-8441-80A6-071E2EAEA2B5}" type="slidenum">
              <a:rPr lang="en-US" altLang="en-US" smtClean="0"/>
              <a:pPr/>
              <a:t>13</a:t>
            </a:fld>
            <a:endParaRPr lang="en-US" altLang="en-US"/>
          </a:p>
        </p:txBody>
      </p:sp>
      <p:sp>
        <p:nvSpPr>
          <p:cNvPr id="6" name="Footer Placeholder 5">
            <a:extLst>
              <a:ext uri="{FF2B5EF4-FFF2-40B4-BE49-F238E27FC236}">
                <a16:creationId xmlns:a16="http://schemas.microsoft.com/office/drawing/2014/main" id="{BA31C913-F949-7677-3CAE-F09CA1D989D6}"/>
              </a:ext>
            </a:extLst>
          </p:cNvPr>
          <p:cNvSpPr>
            <a:spLocks noGrp="1"/>
          </p:cNvSpPr>
          <p:nvPr>
            <p:ph type="ftr" sz="quarter" idx="12"/>
          </p:nvPr>
        </p:nvSpPr>
        <p:spPr/>
        <p:txBody>
          <a:bodyPr/>
          <a:lstStyle/>
          <a:p>
            <a:r>
              <a:rPr lang="en-US"/>
              <a:t>Travel Policy</a:t>
            </a:r>
          </a:p>
        </p:txBody>
      </p:sp>
    </p:spTree>
    <p:extLst>
      <p:ext uri="{BB962C8B-B14F-4D97-AF65-F5344CB8AC3E}">
        <p14:creationId xmlns:p14="http://schemas.microsoft.com/office/powerpoint/2010/main" val="381508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29"/>
          </p:nvPr>
        </p:nvSpPr>
        <p:spPr/>
        <p:txBody>
          <a:bodyPr/>
          <a:lstStyle/>
          <a:p>
            <a:pPr marL="0" marR="0" lvl="0" indent="0" algn="l" defTabSz="1096963" rtl="0" eaLnBrk="1" fontAlgn="base" latinLnBrk="0" hangingPunct="1">
              <a:lnSpc>
                <a:spcPct val="100000"/>
              </a:lnSpc>
              <a:spcBef>
                <a:spcPct val="0"/>
              </a:spcBef>
              <a:spcAft>
                <a:spcPct val="0"/>
              </a:spcAft>
              <a:buClrTx/>
              <a:buSzTx/>
              <a:buFontTx/>
              <a:buNone/>
              <a:tabLst/>
              <a:defRPr/>
            </a:pPr>
            <a:fld id="{6C9686C1-DB47-8441-80A6-071E2EAEA2B5}" type="slidenum">
              <a:rPr kumimoji="0" lang="en-US" altLang="en-US" sz="1600" b="0" i="0" u="none" strike="noStrike" kern="1200" cap="none" spc="0" normalizeH="0" baseline="0" noProof="0" smtClean="0">
                <a:ln>
                  <a:noFill/>
                </a:ln>
                <a:solidFill>
                  <a:srgbClr val="767679"/>
                </a:solidFill>
                <a:effectLst/>
                <a:uLnTx/>
                <a:uFillTx/>
                <a:latin typeface="Arial" charset="0"/>
                <a:cs typeface="Arial" charset="0"/>
              </a:rPr>
              <a:pPr marL="0" marR="0" lvl="0" indent="0" algn="l" defTabSz="1096963" rtl="0" eaLnBrk="1" fontAlgn="base" latinLnBrk="0" hangingPunct="1">
                <a:lnSpc>
                  <a:spcPct val="100000"/>
                </a:lnSpc>
                <a:spcBef>
                  <a:spcPct val="0"/>
                </a:spcBef>
                <a:spcAft>
                  <a:spcPct val="0"/>
                </a:spcAft>
                <a:buClrTx/>
                <a:buSzTx/>
                <a:buFontTx/>
                <a:buNone/>
                <a:tabLst/>
                <a:defRPr/>
              </a:pPr>
              <a:t>14</a:t>
            </a:fld>
            <a:endParaRPr kumimoji="0" lang="en-US" altLang="en-US" sz="1600" b="0" i="0" u="none" strike="noStrike" kern="1200" cap="none" spc="0" normalizeH="0" baseline="0" noProof="0">
              <a:ln>
                <a:noFill/>
              </a:ln>
              <a:solidFill>
                <a:srgbClr val="767679"/>
              </a:solidFill>
              <a:effectLst/>
              <a:uLnTx/>
              <a:uFillTx/>
              <a:latin typeface="Arial" charset="0"/>
              <a:cs typeface="Arial" charset="0"/>
            </a:endParaRPr>
          </a:p>
        </p:txBody>
      </p:sp>
      <p:sp>
        <p:nvSpPr>
          <p:cNvPr id="15" name="Text Placeholder 14"/>
          <p:cNvSpPr>
            <a:spLocks noGrp="1"/>
          </p:cNvSpPr>
          <p:nvPr>
            <p:ph type="body" sz="quarter" idx="26"/>
          </p:nvPr>
        </p:nvSpPr>
        <p:spPr>
          <a:xfrm>
            <a:off x="1097279" y="1400165"/>
            <a:ext cx="12537979" cy="707886"/>
          </a:xfrm>
        </p:spPr>
        <p:txBody>
          <a:bodyPr/>
          <a:lstStyle/>
          <a:p>
            <a:r>
              <a:rPr lang="en-US" sz="4000"/>
              <a:t>Grants/Sponsored Programs</a:t>
            </a:r>
          </a:p>
        </p:txBody>
      </p:sp>
      <p:sp>
        <p:nvSpPr>
          <p:cNvPr id="5" name="Text Placeholder 15">
            <a:extLst>
              <a:ext uri="{FF2B5EF4-FFF2-40B4-BE49-F238E27FC236}">
                <a16:creationId xmlns:a16="http://schemas.microsoft.com/office/drawing/2014/main" id="{1E9F844E-3176-469D-86EA-4FB30E83797B}"/>
              </a:ext>
            </a:extLst>
          </p:cNvPr>
          <p:cNvSpPr txBox="1">
            <a:spLocks/>
          </p:cNvSpPr>
          <p:nvPr/>
        </p:nvSpPr>
        <p:spPr bwMode="auto">
          <a:xfrm>
            <a:off x="1922919" y="2323495"/>
            <a:ext cx="11712339" cy="5247293"/>
          </a:xfrm>
          <a:prstGeom prst="rect">
            <a:avLst/>
          </a:prstGeom>
          <a:solidFill>
            <a:schemeClr val="bg1">
              <a:alpha val="40000"/>
            </a:schemeClr>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182880" rIns="274320" bIns="91440" numCol="1" anchor="t" anchorCtr="0" compatLnSpc="1">
            <a:prstTxWarp prst="textNoShape">
              <a:avLst/>
            </a:prstTxWarp>
            <a:noAutofit/>
          </a:bodyPr>
          <a:lstStyle>
            <a:lvl1pPr marL="273050" indent="-273050" algn="l" defTabSz="1096963" rtl="0" eaLnBrk="1" fontAlgn="base" hangingPunct="1">
              <a:lnSpc>
                <a:spcPct val="120000"/>
              </a:lnSpc>
              <a:spcBef>
                <a:spcPts val="900"/>
              </a:spcBef>
              <a:spcAft>
                <a:spcPct val="0"/>
              </a:spcAft>
              <a:buClr>
                <a:schemeClr val="tx2"/>
              </a:buClr>
              <a:buFont typeface="Arial" charset="0"/>
              <a:buChar char="•"/>
              <a:defRPr sz="3200" kern="1200">
                <a:solidFill>
                  <a:schemeClr val="tx1"/>
                </a:solidFill>
                <a:latin typeface="Arial" charset="0"/>
                <a:ea typeface="Arial" charset="0"/>
                <a:cs typeface="Arial" charset="0"/>
              </a:defRPr>
            </a:lvl1pPr>
            <a:lvl2pPr marL="731520" indent="-273050" algn="l" defTabSz="1096963" rtl="0" eaLnBrk="1" fontAlgn="base" hangingPunct="1">
              <a:lnSpc>
                <a:spcPct val="120000"/>
              </a:lnSpc>
              <a:spcBef>
                <a:spcPts val="100"/>
              </a:spcBef>
              <a:spcAft>
                <a:spcPct val="0"/>
              </a:spcAft>
              <a:buClr>
                <a:schemeClr val="tx2"/>
              </a:buClr>
              <a:buFont typeface="Arial" charset="0"/>
              <a:buChar char="•"/>
              <a:defRPr sz="2800" kern="1200">
                <a:solidFill>
                  <a:schemeClr val="tx1"/>
                </a:solidFill>
                <a:latin typeface="Arial" charset="0"/>
                <a:ea typeface="Arial" charset="0"/>
                <a:cs typeface="Arial" charset="0"/>
              </a:defRPr>
            </a:lvl2pPr>
            <a:lvl3pPr marL="1280160" indent="-273050" algn="l" defTabSz="1096963" rtl="0" eaLnBrk="1" fontAlgn="base" hangingPunct="1">
              <a:lnSpc>
                <a:spcPct val="120000"/>
              </a:lnSpc>
              <a:spcBef>
                <a:spcPts val="500"/>
              </a:spcBef>
              <a:spcAft>
                <a:spcPct val="0"/>
              </a:spcAft>
              <a:buClr>
                <a:schemeClr val="tx2"/>
              </a:buClr>
              <a:buFont typeface="Arial" charset="0"/>
              <a:buChar char="•"/>
              <a:defRPr sz="2600" kern="1200">
                <a:solidFill>
                  <a:schemeClr val="tx1"/>
                </a:solidFill>
                <a:latin typeface="Arial" charset="0"/>
                <a:ea typeface="Arial" charset="0"/>
                <a:cs typeface="Arial" charset="0"/>
              </a:defRPr>
            </a:lvl3pPr>
            <a:lvl4pPr marL="1919288" indent="-273050" algn="l" defTabSz="1096963" rtl="0" eaLnBrk="1" fontAlgn="base" hangingPunct="1">
              <a:lnSpc>
                <a:spcPct val="120000"/>
              </a:lnSpc>
              <a:spcBef>
                <a:spcPts val="600"/>
              </a:spcBef>
              <a:spcAft>
                <a:spcPct val="0"/>
              </a:spcAft>
              <a:buClr>
                <a:schemeClr val="tx2"/>
              </a:buClr>
              <a:buFont typeface="Arial" charset="0"/>
              <a:buChar char="•"/>
              <a:defRPr sz="2400" kern="1200">
                <a:solidFill>
                  <a:schemeClr val="tx1"/>
                </a:solidFill>
                <a:latin typeface="Arial" charset="0"/>
                <a:ea typeface="Arial" charset="0"/>
                <a:cs typeface="Arial" charset="0"/>
              </a:defRPr>
            </a:lvl4pPr>
            <a:lvl5pPr marL="2468563" indent="-273050" algn="l" defTabSz="1096963" rtl="0" eaLnBrk="1" fontAlgn="base" hangingPunct="1">
              <a:lnSpc>
                <a:spcPct val="120000"/>
              </a:lnSpc>
              <a:spcBef>
                <a:spcPts val="600"/>
              </a:spcBef>
              <a:spcAft>
                <a:spcPct val="0"/>
              </a:spcAft>
              <a:buClr>
                <a:schemeClr val="tx2"/>
              </a:buClr>
              <a:buFont typeface="Arial" charset="0"/>
              <a:buChar char="•"/>
              <a:defRPr sz="2200" kern="1200">
                <a:solidFill>
                  <a:schemeClr val="tx1"/>
                </a:solidFill>
                <a:latin typeface="Arial" charset="0"/>
                <a:ea typeface="Arial" charset="0"/>
                <a:cs typeface="Arial"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marL="273050" marR="0" lvl="0" indent="-273050" algn="l" defTabSz="1096963" rtl="0" eaLnBrk="1" fontAlgn="base" latinLnBrk="0" hangingPunct="1">
              <a:lnSpc>
                <a:spcPct val="120000"/>
              </a:lnSpc>
              <a:spcBef>
                <a:spcPts val="600"/>
              </a:spcBef>
              <a:spcAft>
                <a:spcPct val="0"/>
              </a:spcAft>
              <a:buClr>
                <a:srgbClr val="CC0B2A"/>
              </a:buClr>
              <a:buSzTx/>
              <a:buFont typeface="Arial" charset="0"/>
              <a:buChar char="•"/>
              <a:tabLst/>
              <a:defRPr/>
            </a:pPr>
            <a:r>
              <a:rPr lang="en-US">
                <a:solidFill>
                  <a:srgbClr val="000000"/>
                </a:solidFill>
              </a:rPr>
              <a:t>S</a:t>
            </a:r>
            <a:r>
              <a:rPr kumimoji="0" lang="en-US" sz="3200" b="0" i="0" u="none" strike="noStrike" kern="1200" cap="none" spc="0" normalizeH="0" baseline="0" noProof="0" err="1">
                <a:ln>
                  <a:noFill/>
                </a:ln>
                <a:solidFill>
                  <a:srgbClr val="000000"/>
                </a:solidFill>
                <a:effectLst/>
                <a:uLnTx/>
                <a:uFillTx/>
                <a:latin typeface="Arial" charset="0"/>
                <a:cs typeface="Arial" charset="0"/>
              </a:rPr>
              <a:t>ponsors</a:t>
            </a:r>
            <a:r>
              <a:rPr kumimoji="0" lang="en-US" sz="3200" b="0" i="0" u="none" strike="noStrike" kern="1200" cap="none" spc="0" normalizeH="0" baseline="0" noProof="0">
                <a:ln>
                  <a:noFill/>
                </a:ln>
                <a:solidFill>
                  <a:srgbClr val="000000"/>
                </a:solidFill>
                <a:effectLst/>
                <a:uLnTx/>
                <a:uFillTx/>
                <a:latin typeface="Arial" charset="0"/>
                <a:cs typeface="Arial" charset="0"/>
              </a:rPr>
              <a:t>, in general, will accept university processes for travel (in CSU’s case, per diem). </a:t>
            </a:r>
          </a:p>
          <a:p>
            <a:pPr lvl="1">
              <a:spcBef>
                <a:spcPts val="600"/>
              </a:spcBef>
              <a:buClr>
                <a:srgbClr val="CC0B2A"/>
              </a:buClr>
              <a:defRPr/>
            </a:pPr>
            <a:r>
              <a:rPr kumimoji="0" lang="en-US" b="0" i="0" u="none" strike="noStrike" kern="1200" cap="none" spc="0" normalizeH="0" baseline="0" noProof="0">
                <a:ln>
                  <a:noFill/>
                </a:ln>
                <a:solidFill>
                  <a:srgbClr val="000000"/>
                </a:solidFill>
                <a:effectLst/>
                <a:uLnTx/>
                <a:uFillTx/>
                <a:latin typeface="Arial" charset="0"/>
                <a:cs typeface="Arial" charset="0"/>
              </a:rPr>
              <a:t>Per Diem rates are widely accepted.</a:t>
            </a:r>
          </a:p>
          <a:p>
            <a:pPr marL="273050" marR="0" lvl="0" indent="-273050" algn="l" defTabSz="1096963" rtl="0" eaLnBrk="1" fontAlgn="base" latinLnBrk="0" hangingPunct="1">
              <a:lnSpc>
                <a:spcPct val="120000"/>
              </a:lnSpc>
              <a:spcBef>
                <a:spcPts val="600"/>
              </a:spcBef>
              <a:spcAft>
                <a:spcPct val="0"/>
              </a:spcAft>
              <a:buClr>
                <a:srgbClr val="CC0B2A"/>
              </a:buClr>
              <a:buSzTx/>
              <a:buFont typeface="Arial" charset="0"/>
              <a:buChar char="•"/>
              <a:tabLst/>
              <a:defRPr/>
            </a:pPr>
            <a:r>
              <a:rPr kumimoji="0" lang="en-US" sz="3200" b="0" i="0" u="none" strike="noStrike" kern="1200" cap="none" spc="0" normalizeH="0" baseline="0" noProof="0">
                <a:ln>
                  <a:noFill/>
                </a:ln>
                <a:solidFill>
                  <a:srgbClr val="000000"/>
                </a:solidFill>
                <a:effectLst/>
                <a:uLnTx/>
                <a:uFillTx/>
                <a:latin typeface="Arial" charset="0"/>
                <a:cs typeface="Arial" charset="0"/>
              </a:rPr>
              <a:t>For more restrictive grants/contracts, Sponsored Programs office must have contingency for communicating additional documentation requirements to the Principal Investigator (PI).</a:t>
            </a:r>
          </a:p>
          <a:p>
            <a:pPr marL="273050" marR="0" lvl="0" indent="-273050" algn="l" defTabSz="1096963" rtl="0" eaLnBrk="1" fontAlgn="base" latinLnBrk="0" hangingPunct="1">
              <a:lnSpc>
                <a:spcPct val="120000"/>
              </a:lnSpc>
              <a:spcBef>
                <a:spcPts val="600"/>
              </a:spcBef>
              <a:spcAft>
                <a:spcPct val="0"/>
              </a:spcAft>
              <a:buClr>
                <a:srgbClr val="CC0B2A"/>
              </a:buClr>
              <a:buSzTx/>
              <a:buFont typeface="Arial" charset="0"/>
              <a:buChar char="•"/>
              <a:tabLst/>
              <a:defRPr/>
            </a:pPr>
            <a:endParaRPr kumimoji="0" lang="en-US" sz="2400" b="0" i="0" u="none" strike="noStrike" kern="1200" cap="none" spc="0" normalizeH="0" baseline="0" noProof="0">
              <a:ln>
                <a:noFill/>
              </a:ln>
              <a:solidFill>
                <a:srgbClr val="000000"/>
              </a:solidFill>
              <a:effectLst/>
              <a:uLnTx/>
              <a:uFillTx/>
              <a:latin typeface="Arial" charset="0"/>
              <a:cs typeface="Arial" charset="0"/>
            </a:endParaRPr>
          </a:p>
          <a:p>
            <a:pPr marL="731520" marR="0" lvl="1" indent="-273050" algn="l" defTabSz="1096963" rtl="0" eaLnBrk="1" fontAlgn="base" latinLnBrk="0" hangingPunct="1">
              <a:lnSpc>
                <a:spcPct val="120000"/>
              </a:lnSpc>
              <a:spcBef>
                <a:spcPts val="600"/>
              </a:spcBef>
              <a:spcAft>
                <a:spcPct val="0"/>
              </a:spcAft>
              <a:buClr>
                <a:srgbClr val="CC0B2A"/>
              </a:buClr>
              <a:buSzTx/>
              <a:buFont typeface="Arial" charset="0"/>
              <a:buChar char="•"/>
              <a:tabLst/>
              <a:defRPr/>
            </a:pPr>
            <a:endParaRPr kumimoji="0" lang="en-US" sz="2800" b="0" i="0" u="none" strike="noStrike" kern="1200" cap="none" spc="0" normalizeH="0" baseline="0" noProof="0">
              <a:ln>
                <a:noFill/>
              </a:ln>
              <a:solidFill>
                <a:srgbClr val="000000"/>
              </a:solidFill>
              <a:effectLst/>
              <a:uLnTx/>
              <a:uFillTx/>
              <a:latin typeface="Arial" charset="0"/>
              <a:cs typeface="Arial" charset="0"/>
            </a:endParaRPr>
          </a:p>
        </p:txBody>
      </p:sp>
      <p:sp>
        <p:nvSpPr>
          <p:cNvPr id="3" name="Footer Placeholder 2">
            <a:extLst>
              <a:ext uri="{FF2B5EF4-FFF2-40B4-BE49-F238E27FC236}">
                <a16:creationId xmlns:a16="http://schemas.microsoft.com/office/drawing/2014/main" id="{662A6BB4-F3E3-79BA-7690-9D0EEA690987}"/>
              </a:ext>
            </a:extLst>
          </p:cNvPr>
          <p:cNvSpPr>
            <a:spLocks noGrp="1"/>
          </p:cNvSpPr>
          <p:nvPr>
            <p:ph type="ftr" sz="quarter" idx="12"/>
          </p:nvPr>
        </p:nvSpPr>
        <p:spPr/>
        <p:txBody>
          <a:bodyPr/>
          <a:lstStyle/>
          <a:p>
            <a:pPr marL="0" marR="0" lvl="0" indent="0" algn="ctr" defTabSz="1096963"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tint val="75000"/>
                  </a:srgbClr>
                </a:solidFill>
                <a:effectLst/>
                <a:uLnTx/>
                <a:uFillTx/>
                <a:latin typeface="Calibri" charset="0"/>
                <a:ea typeface="+mn-ea"/>
                <a:cs typeface="+mn-cs"/>
              </a:rPr>
              <a:t>Travel Policy</a:t>
            </a:r>
          </a:p>
        </p:txBody>
      </p:sp>
    </p:spTree>
    <p:extLst>
      <p:ext uri="{BB962C8B-B14F-4D97-AF65-F5344CB8AC3E}">
        <p14:creationId xmlns:p14="http://schemas.microsoft.com/office/powerpoint/2010/main" val="275205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B1C4BE7-22CA-8789-3288-7E2C422A9CC6}"/>
              </a:ext>
            </a:extLst>
          </p:cNvPr>
          <p:cNvSpPr>
            <a:spLocks noGrp="1"/>
          </p:cNvSpPr>
          <p:nvPr>
            <p:ph type="body" sz="quarter" idx="26"/>
          </p:nvPr>
        </p:nvSpPr>
        <p:spPr>
          <a:xfrm>
            <a:off x="1097279" y="1400165"/>
            <a:ext cx="12537979" cy="1754326"/>
          </a:xfrm>
        </p:spPr>
        <p:txBody>
          <a:bodyPr/>
          <a:lstStyle/>
          <a:p>
            <a:r>
              <a:rPr lang="en-US"/>
              <a:t>M&amp;IE Reimbursement Limits (Appendix E)</a:t>
            </a:r>
          </a:p>
        </p:txBody>
      </p:sp>
      <p:sp>
        <p:nvSpPr>
          <p:cNvPr id="3" name="Text Placeholder 2">
            <a:extLst>
              <a:ext uri="{FF2B5EF4-FFF2-40B4-BE49-F238E27FC236}">
                <a16:creationId xmlns:a16="http://schemas.microsoft.com/office/drawing/2014/main" id="{2FC3081D-7D29-1888-7373-8B0F6A528236}"/>
              </a:ext>
            </a:extLst>
          </p:cNvPr>
          <p:cNvSpPr>
            <a:spLocks noGrp="1"/>
          </p:cNvSpPr>
          <p:nvPr>
            <p:ph type="body" sz="quarter" idx="28"/>
          </p:nvPr>
        </p:nvSpPr>
        <p:spPr>
          <a:xfrm>
            <a:off x="1922919" y="3306606"/>
            <a:ext cx="11712339" cy="4260917"/>
          </a:xfrm>
        </p:spPr>
        <p:txBody>
          <a:bodyPr/>
          <a:lstStyle/>
          <a:p>
            <a:r>
              <a:rPr lang="en-US"/>
              <a:t>Less than 24 hours – </a:t>
            </a:r>
          </a:p>
          <a:p>
            <a:pPr lvl="1"/>
            <a:r>
              <a:rPr lang="en-US"/>
              <a:t>no reimbursement</a:t>
            </a:r>
          </a:p>
          <a:p>
            <a:r>
              <a:rPr lang="en-US"/>
              <a:t>Less than 24 hours with overnight stay – </a:t>
            </a:r>
          </a:p>
          <a:p>
            <a:pPr lvl="1"/>
            <a:r>
              <a:rPr lang="en-US"/>
              <a:t>75% of location based per diem rate</a:t>
            </a:r>
          </a:p>
        </p:txBody>
      </p:sp>
      <p:sp>
        <p:nvSpPr>
          <p:cNvPr id="4" name="Slide Number Placeholder 3">
            <a:extLst>
              <a:ext uri="{FF2B5EF4-FFF2-40B4-BE49-F238E27FC236}">
                <a16:creationId xmlns:a16="http://schemas.microsoft.com/office/drawing/2014/main" id="{2489C3DB-EEF7-5109-250F-B38D9956BD6E}"/>
              </a:ext>
            </a:extLst>
          </p:cNvPr>
          <p:cNvSpPr>
            <a:spLocks noGrp="1"/>
          </p:cNvSpPr>
          <p:nvPr>
            <p:ph type="sldNum" sz="quarter" idx="29"/>
          </p:nvPr>
        </p:nvSpPr>
        <p:spPr/>
        <p:txBody>
          <a:bodyPr/>
          <a:lstStyle/>
          <a:p>
            <a:fld id="{6C9686C1-DB47-8441-80A6-071E2EAEA2B5}" type="slidenum">
              <a:rPr lang="en-US" altLang="en-US" smtClean="0"/>
              <a:pPr/>
              <a:t>15</a:t>
            </a:fld>
            <a:endParaRPr lang="en-US" altLang="en-US"/>
          </a:p>
        </p:txBody>
      </p:sp>
      <p:sp>
        <p:nvSpPr>
          <p:cNvPr id="6" name="Footer Placeholder 5">
            <a:extLst>
              <a:ext uri="{FF2B5EF4-FFF2-40B4-BE49-F238E27FC236}">
                <a16:creationId xmlns:a16="http://schemas.microsoft.com/office/drawing/2014/main" id="{5A10303B-64C6-2B9B-82BE-0C2B0A211F4C}"/>
              </a:ext>
            </a:extLst>
          </p:cNvPr>
          <p:cNvSpPr>
            <a:spLocks noGrp="1"/>
          </p:cNvSpPr>
          <p:nvPr>
            <p:ph type="ftr" sz="quarter" idx="12"/>
          </p:nvPr>
        </p:nvSpPr>
        <p:spPr/>
        <p:txBody>
          <a:bodyPr/>
          <a:lstStyle/>
          <a:p>
            <a:r>
              <a:rPr lang="en-US"/>
              <a:t>Travel Policy</a:t>
            </a:r>
          </a:p>
        </p:txBody>
      </p:sp>
    </p:spTree>
    <p:extLst>
      <p:ext uri="{BB962C8B-B14F-4D97-AF65-F5344CB8AC3E}">
        <p14:creationId xmlns:p14="http://schemas.microsoft.com/office/powerpoint/2010/main" val="558005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038C20B-4713-D83A-85FF-05B94D519AA6}"/>
              </a:ext>
            </a:extLst>
          </p:cNvPr>
          <p:cNvSpPr>
            <a:spLocks noGrp="1"/>
          </p:cNvSpPr>
          <p:nvPr>
            <p:ph type="body" sz="quarter" idx="26"/>
          </p:nvPr>
        </p:nvSpPr>
        <p:spPr>
          <a:xfrm>
            <a:off x="1097279" y="1400165"/>
            <a:ext cx="12537979" cy="707886"/>
          </a:xfrm>
        </p:spPr>
        <p:txBody>
          <a:bodyPr/>
          <a:lstStyle/>
          <a:p>
            <a:r>
              <a:rPr lang="en-US" sz="4000"/>
              <a:t>Overnight Example 1</a:t>
            </a:r>
          </a:p>
        </p:txBody>
      </p:sp>
      <p:sp>
        <p:nvSpPr>
          <p:cNvPr id="3" name="Text Placeholder 2">
            <a:extLst>
              <a:ext uri="{FF2B5EF4-FFF2-40B4-BE49-F238E27FC236}">
                <a16:creationId xmlns:a16="http://schemas.microsoft.com/office/drawing/2014/main" id="{C586259F-C8B1-03A8-C453-67A9845FD77E}"/>
              </a:ext>
            </a:extLst>
          </p:cNvPr>
          <p:cNvSpPr>
            <a:spLocks noGrp="1"/>
          </p:cNvSpPr>
          <p:nvPr>
            <p:ph type="body" sz="quarter" idx="28"/>
          </p:nvPr>
        </p:nvSpPr>
        <p:spPr>
          <a:xfrm>
            <a:off x="1922463" y="2375821"/>
            <a:ext cx="12448992" cy="4644707"/>
          </a:xfrm>
        </p:spPr>
        <p:txBody>
          <a:bodyPr/>
          <a:lstStyle/>
          <a:p>
            <a:pPr marL="0" indent="0">
              <a:buNone/>
            </a:pPr>
            <a:r>
              <a:rPr lang="en-US" sz="2800" b="1">
                <a:solidFill>
                  <a:srgbClr val="FF0000"/>
                </a:solidFill>
              </a:rPr>
              <a:t>Example:</a:t>
            </a:r>
            <a:r>
              <a:rPr lang="en-US" sz="2800"/>
              <a:t> An employee is required to travel from Milwaukee to Madison to work on a project. The employee leaves home at 11:00 a.m. on Monday, with plans to return home the same day. Unable to complete the project on Monday, the employee spends the night in Madison. After completing the project the next day, the employee returns to Milwaukee by 10:30 a.m.</a:t>
            </a:r>
          </a:p>
          <a:p>
            <a:pPr marL="0" indent="0">
              <a:buNone/>
            </a:pPr>
            <a:r>
              <a:rPr lang="en-US" sz="2800"/>
              <a:t>Did the employee meet the overnight test?</a:t>
            </a:r>
          </a:p>
          <a:p>
            <a:pPr marL="0" indent="0">
              <a:buNone/>
            </a:pPr>
            <a:r>
              <a:rPr lang="en-US" sz="2800"/>
              <a:t> </a:t>
            </a:r>
          </a:p>
        </p:txBody>
      </p:sp>
      <p:sp>
        <p:nvSpPr>
          <p:cNvPr id="4" name="Slide Number Placeholder 3">
            <a:extLst>
              <a:ext uri="{FF2B5EF4-FFF2-40B4-BE49-F238E27FC236}">
                <a16:creationId xmlns:a16="http://schemas.microsoft.com/office/drawing/2014/main" id="{CD05FD65-A62D-8F58-1109-7F74BD0A921A}"/>
              </a:ext>
            </a:extLst>
          </p:cNvPr>
          <p:cNvSpPr>
            <a:spLocks noGrp="1"/>
          </p:cNvSpPr>
          <p:nvPr>
            <p:ph type="sldNum" sz="quarter" idx="29"/>
          </p:nvPr>
        </p:nvSpPr>
        <p:spPr/>
        <p:txBody>
          <a:bodyPr/>
          <a:lstStyle/>
          <a:p>
            <a:fld id="{6C9686C1-DB47-8441-80A6-071E2EAEA2B5}" type="slidenum">
              <a:rPr lang="en-US" altLang="en-US" smtClean="0"/>
              <a:pPr/>
              <a:t>16</a:t>
            </a:fld>
            <a:endParaRPr lang="en-US" altLang="en-US"/>
          </a:p>
        </p:txBody>
      </p:sp>
      <p:sp>
        <p:nvSpPr>
          <p:cNvPr id="6" name="Footer Placeholder 5">
            <a:extLst>
              <a:ext uri="{FF2B5EF4-FFF2-40B4-BE49-F238E27FC236}">
                <a16:creationId xmlns:a16="http://schemas.microsoft.com/office/drawing/2014/main" id="{CA9F05FE-627A-8BC8-EDFC-70F4A0A270BC}"/>
              </a:ext>
            </a:extLst>
          </p:cNvPr>
          <p:cNvSpPr>
            <a:spLocks noGrp="1"/>
          </p:cNvSpPr>
          <p:nvPr>
            <p:ph type="ftr" sz="quarter" idx="12"/>
          </p:nvPr>
        </p:nvSpPr>
        <p:spPr/>
        <p:txBody>
          <a:bodyPr/>
          <a:lstStyle/>
          <a:p>
            <a:r>
              <a:rPr lang="en-US"/>
              <a:t>Travel Policy</a:t>
            </a:r>
          </a:p>
        </p:txBody>
      </p:sp>
    </p:spTree>
    <p:extLst>
      <p:ext uri="{BB962C8B-B14F-4D97-AF65-F5344CB8AC3E}">
        <p14:creationId xmlns:p14="http://schemas.microsoft.com/office/powerpoint/2010/main" val="1291279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038C20B-4713-D83A-85FF-05B94D519AA6}"/>
              </a:ext>
            </a:extLst>
          </p:cNvPr>
          <p:cNvSpPr>
            <a:spLocks noGrp="1"/>
          </p:cNvSpPr>
          <p:nvPr>
            <p:ph type="body" sz="quarter" idx="26"/>
          </p:nvPr>
        </p:nvSpPr>
        <p:spPr>
          <a:xfrm>
            <a:off x="1097279" y="1400165"/>
            <a:ext cx="12537979" cy="707886"/>
          </a:xfrm>
        </p:spPr>
        <p:txBody>
          <a:bodyPr/>
          <a:lstStyle/>
          <a:p>
            <a:r>
              <a:rPr lang="en-US" sz="4000"/>
              <a:t>Overnight Example 2</a:t>
            </a:r>
          </a:p>
        </p:txBody>
      </p:sp>
      <p:sp>
        <p:nvSpPr>
          <p:cNvPr id="3" name="Text Placeholder 2">
            <a:extLst>
              <a:ext uri="{FF2B5EF4-FFF2-40B4-BE49-F238E27FC236}">
                <a16:creationId xmlns:a16="http://schemas.microsoft.com/office/drawing/2014/main" id="{C586259F-C8B1-03A8-C453-67A9845FD77E}"/>
              </a:ext>
            </a:extLst>
          </p:cNvPr>
          <p:cNvSpPr>
            <a:spLocks noGrp="1"/>
          </p:cNvSpPr>
          <p:nvPr>
            <p:ph type="body" sz="quarter" idx="28"/>
          </p:nvPr>
        </p:nvSpPr>
        <p:spPr>
          <a:xfrm>
            <a:off x="1922463" y="2375821"/>
            <a:ext cx="12448992" cy="4644707"/>
          </a:xfrm>
        </p:spPr>
        <p:txBody>
          <a:bodyPr/>
          <a:lstStyle/>
          <a:p>
            <a:pPr marL="0" indent="0">
              <a:buNone/>
            </a:pPr>
            <a:r>
              <a:rPr lang="en-US" sz="2800" b="1">
                <a:solidFill>
                  <a:srgbClr val="FF0000"/>
                </a:solidFill>
              </a:rPr>
              <a:t>Example:</a:t>
            </a:r>
            <a:r>
              <a:rPr lang="en-US" sz="2800"/>
              <a:t> An employee is required to travel from Dallas to Austin to work for the day. The employee leaves home at 6:30 a.m. and returns that night at 10:00 p.m. On the trip home the employee stops for dinner and rests in the car for two hours. </a:t>
            </a:r>
          </a:p>
          <a:p>
            <a:pPr marL="0" indent="0">
              <a:buNone/>
            </a:pPr>
            <a:r>
              <a:rPr lang="en-US" sz="2800"/>
              <a:t>Did the employee meet the overnight test?</a:t>
            </a:r>
          </a:p>
          <a:p>
            <a:pPr marL="0" indent="0">
              <a:buNone/>
            </a:pPr>
            <a:endParaRPr lang="en-US" sz="2800"/>
          </a:p>
        </p:txBody>
      </p:sp>
      <p:sp>
        <p:nvSpPr>
          <p:cNvPr id="4" name="Slide Number Placeholder 3">
            <a:extLst>
              <a:ext uri="{FF2B5EF4-FFF2-40B4-BE49-F238E27FC236}">
                <a16:creationId xmlns:a16="http://schemas.microsoft.com/office/drawing/2014/main" id="{CD05FD65-A62D-8F58-1109-7F74BD0A921A}"/>
              </a:ext>
            </a:extLst>
          </p:cNvPr>
          <p:cNvSpPr>
            <a:spLocks noGrp="1"/>
          </p:cNvSpPr>
          <p:nvPr>
            <p:ph type="sldNum" sz="quarter" idx="29"/>
          </p:nvPr>
        </p:nvSpPr>
        <p:spPr/>
        <p:txBody>
          <a:bodyPr/>
          <a:lstStyle/>
          <a:p>
            <a:fld id="{6C9686C1-DB47-8441-80A6-071E2EAEA2B5}" type="slidenum">
              <a:rPr lang="en-US" altLang="en-US" smtClean="0"/>
              <a:pPr/>
              <a:t>17</a:t>
            </a:fld>
            <a:endParaRPr lang="en-US" altLang="en-US"/>
          </a:p>
        </p:txBody>
      </p:sp>
      <p:sp>
        <p:nvSpPr>
          <p:cNvPr id="6" name="Footer Placeholder 5">
            <a:extLst>
              <a:ext uri="{FF2B5EF4-FFF2-40B4-BE49-F238E27FC236}">
                <a16:creationId xmlns:a16="http://schemas.microsoft.com/office/drawing/2014/main" id="{F7005A32-1AD3-8CD6-9D3F-4468AA6A5E9D}"/>
              </a:ext>
            </a:extLst>
          </p:cNvPr>
          <p:cNvSpPr>
            <a:spLocks noGrp="1"/>
          </p:cNvSpPr>
          <p:nvPr>
            <p:ph type="ftr" sz="quarter" idx="12"/>
          </p:nvPr>
        </p:nvSpPr>
        <p:spPr/>
        <p:txBody>
          <a:bodyPr/>
          <a:lstStyle/>
          <a:p>
            <a:r>
              <a:rPr lang="en-US"/>
              <a:t>Travel Policy</a:t>
            </a:r>
          </a:p>
        </p:txBody>
      </p:sp>
    </p:spTree>
    <p:extLst>
      <p:ext uri="{BB962C8B-B14F-4D97-AF65-F5344CB8AC3E}">
        <p14:creationId xmlns:p14="http://schemas.microsoft.com/office/powerpoint/2010/main" val="1860622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87D0965-1183-9E35-355E-3A4A746D44AE}"/>
              </a:ext>
            </a:extLst>
          </p:cNvPr>
          <p:cNvSpPr>
            <a:spLocks noGrp="1"/>
          </p:cNvSpPr>
          <p:nvPr>
            <p:ph type="body" sz="quarter" idx="26"/>
          </p:nvPr>
        </p:nvSpPr>
        <p:spPr>
          <a:xfrm>
            <a:off x="1097279" y="1400165"/>
            <a:ext cx="12537979" cy="1754326"/>
          </a:xfrm>
        </p:spPr>
        <p:txBody>
          <a:bodyPr/>
          <a:lstStyle/>
          <a:p>
            <a:r>
              <a:rPr lang="en-US"/>
              <a:t>Meals provided as Part of Event (Appendix G)</a:t>
            </a:r>
          </a:p>
        </p:txBody>
      </p:sp>
      <p:sp>
        <p:nvSpPr>
          <p:cNvPr id="3" name="Text Placeholder 2">
            <a:extLst>
              <a:ext uri="{FF2B5EF4-FFF2-40B4-BE49-F238E27FC236}">
                <a16:creationId xmlns:a16="http://schemas.microsoft.com/office/drawing/2014/main" id="{B8054981-B08D-3E75-875D-5E29FA828B3F}"/>
              </a:ext>
            </a:extLst>
          </p:cNvPr>
          <p:cNvSpPr>
            <a:spLocks noGrp="1"/>
          </p:cNvSpPr>
          <p:nvPr>
            <p:ph type="body" sz="quarter" idx="28"/>
          </p:nvPr>
        </p:nvSpPr>
        <p:spPr>
          <a:xfrm>
            <a:off x="1922929" y="3154490"/>
            <a:ext cx="11712339" cy="4416297"/>
          </a:xfrm>
        </p:spPr>
        <p:txBody>
          <a:bodyPr/>
          <a:lstStyle/>
          <a:p>
            <a:r>
              <a:rPr lang="en-US"/>
              <a:t>Deduct any meals provided at event</a:t>
            </a:r>
          </a:p>
          <a:p>
            <a:pPr marL="458470" lvl="1" indent="0">
              <a:buNone/>
            </a:pPr>
            <a:r>
              <a:rPr lang="en-US" b="1">
                <a:solidFill>
                  <a:srgbClr val="FF0000"/>
                </a:solidFill>
              </a:rPr>
              <a:t>Example:</a:t>
            </a:r>
          </a:p>
          <a:p>
            <a:pPr lvl="2"/>
            <a:r>
              <a:rPr lang="en-US"/>
              <a:t>Lunch is provided at the event, deduct $15 from the per diem for the day. $59 - $15 = $44</a:t>
            </a:r>
          </a:p>
          <a:p>
            <a:pPr lvl="2"/>
            <a:endParaRPr lang="en-US"/>
          </a:p>
          <a:p>
            <a:pPr lvl="2"/>
            <a:endParaRPr lang="en-US"/>
          </a:p>
        </p:txBody>
      </p:sp>
      <p:sp>
        <p:nvSpPr>
          <p:cNvPr id="4" name="Slide Number Placeholder 3">
            <a:extLst>
              <a:ext uri="{FF2B5EF4-FFF2-40B4-BE49-F238E27FC236}">
                <a16:creationId xmlns:a16="http://schemas.microsoft.com/office/drawing/2014/main" id="{BDEEF3D4-C696-CD71-AC43-5861ADE0F342}"/>
              </a:ext>
            </a:extLst>
          </p:cNvPr>
          <p:cNvSpPr>
            <a:spLocks noGrp="1"/>
          </p:cNvSpPr>
          <p:nvPr>
            <p:ph type="sldNum" sz="quarter" idx="29"/>
          </p:nvPr>
        </p:nvSpPr>
        <p:spPr/>
        <p:txBody>
          <a:bodyPr/>
          <a:lstStyle/>
          <a:p>
            <a:fld id="{6C9686C1-DB47-8441-80A6-071E2EAEA2B5}" type="slidenum">
              <a:rPr lang="en-US" altLang="en-US" smtClean="0"/>
              <a:pPr/>
              <a:t>18</a:t>
            </a:fld>
            <a:endParaRPr lang="en-US" altLang="en-US"/>
          </a:p>
        </p:txBody>
      </p:sp>
      <p:sp>
        <p:nvSpPr>
          <p:cNvPr id="6" name="Footer Placeholder 5">
            <a:extLst>
              <a:ext uri="{FF2B5EF4-FFF2-40B4-BE49-F238E27FC236}">
                <a16:creationId xmlns:a16="http://schemas.microsoft.com/office/drawing/2014/main" id="{3F4F538E-F968-CF43-DBF6-CEA66F0E9B6E}"/>
              </a:ext>
            </a:extLst>
          </p:cNvPr>
          <p:cNvSpPr>
            <a:spLocks noGrp="1"/>
          </p:cNvSpPr>
          <p:nvPr>
            <p:ph type="ftr" sz="quarter" idx="12"/>
          </p:nvPr>
        </p:nvSpPr>
        <p:spPr/>
        <p:txBody>
          <a:bodyPr/>
          <a:lstStyle/>
          <a:p>
            <a:r>
              <a:rPr lang="en-US"/>
              <a:t>Travel Policy</a:t>
            </a:r>
          </a:p>
        </p:txBody>
      </p:sp>
      <p:graphicFrame>
        <p:nvGraphicFramePr>
          <p:cNvPr id="8" name="Table 7">
            <a:extLst>
              <a:ext uri="{FF2B5EF4-FFF2-40B4-BE49-F238E27FC236}">
                <a16:creationId xmlns:a16="http://schemas.microsoft.com/office/drawing/2014/main" id="{6F603104-151D-A1FB-F017-DCE66FF9BEC8}"/>
              </a:ext>
            </a:extLst>
          </p:cNvPr>
          <p:cNvGraphicFramePr>
            <a:graphicFrameLocks noGrp="1"/>
          </p:cNvGraphicFramePr>
          <p:nvPr>
            <p:extLst>
              <p:ext uri="{D42A27DB-BD31-4B8C-83A1-F6EECF244321}">
                <p14:modId xmlns:p14="http://schemas.microsoft.com/office/powerpoint/2010/main" val="230061525"/>
              </p:ext>
            </p:extLst>
          </p:nvPr>
        </p:nvGraphicFramePr>
        <p:xfrm>
          <a:off x="2971800" y="5485405"/>
          <a:ext cx="8686800" cy="763905"/>
        </p:xfrm>
        <a:graphic>
          <a:graphicData uri="http://schemas.openxmlformats.org/drawingml/2006/table">
            <a:tbl>
              <a:tblPr>
                <a:tableStyleId>{5C22544A-7EE6-4342-B048-85BDC9FD1C3A}</a:tableStyleId>
              </a:tblPr>
              <a:tblGrid>
                <a:gridCol w="1447800">
                  <a:extLst>
                    <a:ext uri="{9D8B030D-6E8A-4147-A177-3AD203B41FA5}">
                      <a16:colId xmlns:a16="http://schemas.microsoft.com/office/drawing/2014/main" val="2763246875"/>
                    </a:ext>
                  </a:extLst>
                </a:gridCol>
                <a:gridCol w="1447800">
                  <a:extLst>
                    <a:ext uri="{9D8B030D-6E8A-4147-A177-3AD203B41FA5}">
                      <a16:colId xmlns:a16="http://schemas.microsoft.com/office/drawing/2014/main" val="2763415516"/>
                    </a:ext>
                  </a:extLst>
                </a:gridCol>
                <a:gridCol w="1447800">
                  <a:extLst>
                    <a:ext uri="{9D8B030D-6E8A-4147-A177-3AD203B41FA5}">
                      <a16:colId xmlns:a16="http://schemas.microsoft.com/office/drawing/2014/main" val="313431994"/>
                    </a:ext>
                  </a:extLst>
                </a:gridCol>
                <a:gridCol w="1447800">
                  <a:extLst>
                    <a:ext uri="{9D8B030D-6E8A-4147-A177-3AD203B41FA5}">
                      <a16:colId xmlns:a16="http://schemas.microsoft.com/office/drawing/2014/main" val="2764005739"/>
                    </a:ext>
                  </a:extLst>
                </a:gridCol>
                <a:gridCol w="1447800">
                  <a:extLst>
                    <a:ext uri="{9D8B030D-6E8A-4147-A177-3AD203B41FA5}">
                      <a16:colId xmlns:a16="http://schemas.microsoft.com/office/drawing/2014/main" val="42258923"/>
                    </a:ext>
                  </a:extLst>
                </a:gridCol>
                <a:gridCol w="1447800">
                  <a:extLst>
                    <a:ext uri="{9D8B030D-6E8A-4147-A177-3AD203B41FA5}">
                      <a16:colId xmlns:a16="http://schemas.microsoft.com/office/drawing/2014/main" val="3657157459"/>
                    </a:ext>
                  </a:extLst>
                </a:gridCol>
              </a:tblGrid>
              <a:tr h="508000">
                <a:tc>
                  <a:txBody>
                    <a:bodyPr/>
                    <a:lstStyle/>
                    <a:p>
                      <a:pPr algn="ctr" fontAlgn="ctr"/>
                      <a:r>
                        <a:rPr lang="en-US" sz="1050" u="none" strike="noStrike">
                          <a:effectLst/>
                        </a:rPr>
                        <a:t>Meals &amp; Incidentals Total</a:t>
                      </a:r>
                      <a:endParaRPr lang="en-US" sz="1050" b="1" i="0" u="none" strike="noStrike">
                        <a:solidFill>
                          <a:srgbClr val="000000"/>
                        </a:solidFill>
                        <a:effectLst/>
                        <a:latin typeface="Roboto" panose="02000000000000000000" pitchFamily="2" charset="0"/>
                      </a:endParaRPr>
                    </a:p>
                  </a:txBody>
                  <a:tcPr marL="6350" marR="6350" marT="6350" marB="0" anchor="ctr"/>
                </a:tc>
                <a:tc>
                  <a:txBody>
                    <a:bodyPr/>
                    <a:lstStyle/>
                    <a:p>
                      <a:pPr algn="ctr" fontAlgn="ctr"/>
                      <a:r>
                        <a:rPr lang="en-US" sz="1050" u="none" strike="noStrike">
                          <a:effectLst/>
                        </a:rPr>
                        <a:t>Breakfast</a:t>
                      </a:r>
                      <a:endParaRPr lang="en-US" sz="1050" b="1" i="0" u="none" strike="noStrike">
                        <a:solidFill>
                          <a:srgbClr val="000000"/>
                        </a:solidFill>
                        <a:effectLst/>
                        <a:latin typeface="Roboto" panose="02000000000000000000" pitchFamily="2" charset="0"/>
                      </a:endParaRPr>
                    </a:p>
                  </a:txBody>
                  <a:tcPr marL="6350" marR="6350" marT="6350" marB="0" anchor="ctr"/>
                </a:tc>
                <a:tc>
                  <a:txBody>
                    <a:bodyPr/>
                    <a:lstStyle/>
                    <a:p>
                      <a:pPr algn="ctr" fontAlgn="ctr"/>
                      <a:r>
                        <a:rPr lang="en-US" sz="1050" u="none" strike="noStrike">
                          <a:effectLst/>
                        </a:rPr>
                        <a:t>Lunch</a:t>
                      </a:r>
                      <a:endParaRPr lang="en-US" sz="1050" b="1" i="0" u="none" strike="noStrike">
                        <a:solidFill>
                          <a:srgbClr val="000000"/>
                        </a:solidFill>
                        <a:effectLst/>
                        <a:latin typeface="Roboto" panose="02000000000000000000" pitchFamily="2" charset="0"/>
                      </a:endParaRPr>
                    </a:p>
                  </a:txBody>
                  <a:tcPr marL="6350" marR="6350" marT="6350" marB="0" anchor="ctr"/>
                </a:tc>
                <a:tc>
                  <a:txBody>
                    <a:bodyPr/>
                    <a:lstStyle/>
                    <a:p>
                      <a:pPr algn="ctr" fontAlgn="ctr"/>
                      <a:r>
                        <a:rPr lang="en-US" sz="1050" u="none" strike="noStrike">
                          <a:effectLst/>
                        </a:rPr>
                        <a:t>Dinner</a:t>
                      </a:r>
                      <a:endParaRPr lang="en-US" sz="1050" b="1" i="0" u="none" strike="noStrike">
                        <a:solidFill>
                          <a:srgbClr val="000000"/>
                        </a:solidFill>
                        <a:effectLst/>
                        <a:latin typeface="Roboto" panose="02000000000000000000" pitchFamily="2" charset="0"/>
                      </a:endParaRPr>
                    </a:p>
                  </a:txBody>
                  <a:tcPr marL="6350" marR="6350" marT="6350" marB="0" anchor="ctr"/>
                </a:tc>
                <a:tc>
                  <a:txBody>
                    <a:bodyPr/>
                    <a:lstStyle/>
                    <a:p>
                      <a:pPr algn="ctr" fontAlgn="ctr"/>
                      <a:r>
                        <a:rPr lang="en-US" sz="1050" u="none" strike="noStrike">
                          <a:effectLst/>
                        </a:rPr>
                        <a:t>Incidental Expenses</a:t>
                      </a:r>
                      <a:endParaRPr lang="en-US" sz="1050" b="1" i="0" u="none" strike="noStrike">
                        <a:solidFill>
                          <a:srgbClr val="000000"/>
                        </a:solidFill>
                        <a:effectLst/>
                        <a:latin typeface="Roboto" panose="02000000000000000000" pitchFamily="2" charset="0"/>
                      </a:endParaRPr>
                    </a:p>
                  </a:txBody>
                  <a:tcPr marL="6350" marR="6350" marT="6350" marB="0" anchor="ctr"/>
                </a:tc>
                <a:tc>
                  <a:txBody>
                    <a:bodyPr/>
                    <a:lstStyle/>
                    <a:p>
                      <a:pPr algn="ctr" fontAlgn="ctr"/>
                      <a:r>
                        <a:rPr lang="en-US" sz="1050" u="none" strike="noStrike">
                          <a:effectLst/>
                        </a:rPr>
                        <a:t>First &amp; Last Day of Travel</a:t>
                      </a:r>
                      <a:endParaRPr lang="en-US" sz="1050" b="1" i="0" u="none" strike="noStrike">
                        <a:solidFill>
                          <a:srgbClr val="000000"/>
                        </a:solidFill>
                        <a:effectLst/>
                        <a:latin typeface="Roboto" panose="02000000000000000000" pitchFamily="2" charset="0"/>
                      </a:endParaRPr>
                    </a:p>
                  </a:txBody>
                  <a:tcPr marL="6350" marR="6350" marT="6350" marB="0" anchor="ctr"/>
                </a:tc>
                <a:extLst>
                  <a:ext uri="{0D108BD9-81ED-4DB2-BD59-A6C34878D82A}">
                    <a16:rowId xmlns:a16="http://schemas.microsoft.com/office/drawing/2014/main" val="477353837"/>
                  </a:ext>
                </a:extLst>
              </a:tr>
              <a:tr h="255905">
                <a:tc>
                  <a:txBody>
                    <a:bodyPr/>
                    <a:lstStyle/>
                    <a:p>
                      <a:pPr algn="ctr" fontAlgn="ctr"/>
                      <a:r>
                        <a:rPr lang="en-US" sz="1050" u="none" strike="noStrike">
                          <a:effectLst/>
                        </a:rPr>
                        <a:t>$59.00 </a:t>
                      </a:r>
                      <a:endParaRPr lang="en-US" sz="1050" b="0" i="0" u="none" strike="noStrike">
                        <a:solidFill>
                          <a:srgbClr val="000000"/>
                        </a:solidFill>
                        <a:effectLst/>
                        <a:latin typeface="Roboto" panose="02000000000000000000" pitchFamily="2" charset="0"/>
                      </a:endParaRPr>
                    </a:p>
                  </a:txBody>
                  <a:tcPr marL="6350" marR="6350" marT="6350" marB="0" anchor="ctr"/>
                </a:tc>
                <a:tc>
                  <a:txBody>
                    <a:bodyPr/>
                    <a:lstStyle/>
                    <a:p>
                      <a:pPr algn="ctr" fontAlgn="ctr"/>
                      <a:r>
                        <a:rPr lang="en-US" sz="1050" u="none" strike="noStrike">
                          <a:effectLst/>
                        </a:rPr>
                        <a:t>$13.00 </a:t>
                      </a:r>
                      <a:endParaRPr lang="en-US" sz="1050" b="0" i="0" u="none" strike="noStrike">
                        <a:solidFill>
                          <a:srgbClr val="000000"/>
                        </a:solidFill>
                        <a:effectLst/>
                        <a:latin typeface="Roboto" panose="02000000000000000000" pitchFamily="2" charset="0"/>
                      </a:endParaRPr>
                    </a:p>
                  </a:txBody>
                  <a:tcPr marL="6350" marR="6350" marT="6350" marB="0" anchor="ctr"/>
                </a:tc>
                <a:tc>
                  <a:txBody>
                    <a:bodyPr/>
                    <a:lstStyle/>
                    <a:p>
                      <a:pPr algn="ctr" fontAlgn="ctr"/>
                      <a:r>
                        <a:rPr lang="en-US" sz="1050" u="none" strike="noStrike">
                          <a:effectLst/>
                        </a:rPr>
                        <a:t>$15.00 </a:t>
                      </a:r>
                      <a:endParaRPr lang="en-US" sz="1050" b="0" i="0" u="none" strike="noStrike">
                        <a:solidFill>
                          <a:srgbClr val="000000"/>
                        </a:solidFill>
                        <a:effectLst/>
                        <a:latin typeface="Roboto" panose="02000000000000000000" pitchFamily="2" charset="0"/>
                      </a:endParaRPr>
                    </a:p>
                  </a:txBody>
                  <a:tcPr marL="6350" marR="6350" marT="6350" marB="0" anchor="ctr"/>
                </a:tc>
                <a:tc>
                  <a:txBody>
                    <a:bodyPr/>
                    <a:lstStyle/>
                    <a:p>
                      <a:pPr algn="ctr" fontAlgn="ctr"/>
                      <a:r>
                        <a:rPr lang="en-US" sz="1050" u="none" strike="noStrike">
                          <a:effectLst/>
                        </a:rPr>
                        <a:t>$26.00 </a:t>
                      </a:r>
                      <a:endParaRPr lang="en-US" sz="1050" b="0" i="0" u="none" strike="noStrike">
                        <a:solidFill>
                          <a:srgbClr val="000000"/>
                        </a:solidFill>
                        <a:effectLst/>
                        <a:latin typeface="Roboto" panose="02000000000000000000" pitchFamily="2" charset="0"/>
                      </a:endParaRPr>
                    </a:p>
                  </a:txBody>
                  <a:tcPr marL="6350" marR="6350" marT="6350" marB="0" anchor="ctr"/>
                </a:tc>
                <a:tc>
                  <a:txBody>
                    <a:bodyPr/>
                    <a:lstStyle/>
                    <a:p>
                      <a:pPr algn="ctr" fontAlgn="ctr"/>
                      <a:r>
                        <a:rPr lang="en-US" sz="1050" u="none" strike="noStrike">
                          <a:effectLst/>
                        </a:rPr>
                        <a:t>$5.00 </a:t>
                      </a:r>
                      <a:endParaRPr lang="en-US" sz="1050" b="0" i="0" u="none" strike="noStrike">
                        <a:solidFill>
                          <a:srgbClr val="000000"/>
                        </a:solidFill>
                        <a:effectLst/>
                        <a:latin typeface="Roboto" panose="02000000000000000000" pitchFamily="2" charset="0"/>
                      </a:endParaRPr>
                    </a:p>
                  </a:txBody>
                  <a:tcPr marL="6350" marR="6350" marT="6350" marB="0" anchor="ctr"/>
                </a:tc>
                <a:tc>
                  <a:txBody>
                    <a:bodyPr/>
                    <a:lstStyle/>
                    <a:p>
                      <a:pPr algn="ctr" fontAlgn="ctr"/>
                      <a:r>
                        <a:rPr lang="en-US" sz="1050" u="none" strike="noStrike">
                          <a:effectLst/>
                        </a:rPr>
                        <a:t>$44.25 </a:t>
                      </a:r>
                      <a:endParaRPr lang="en-US" sz="1050" b="0" i="0" u="none" strike="noStrike">
                        <a:solidFill>
                          <a:srgbClr val="000000"/>
                        </a:solidFill>
                        <a:effectLst/>
                        <a:latin typeface="Roboto" panose="02000000000000000000" pitchFamily="2" charset="0"/>
                      </a:endParaRPr>
                    </a:p>
                  </a:txBody>
                  <a:tcPr marL="6350" marR="6350" marT="6350" marB="0" anchor="ctr"/>
                </a:tc>
                <a:extLst>
                  <a:ext uri="{0D108BD9-81ED-4DB2-BD59-A6C34878D82A}">
                    <a16:rowId xmlns:a16="http://schemas.microsoft.com/office/drawing/2014/main" val="949486000"/>
                  </a:ext>
                </a:extLst>
              </a:tr>
            </a:tbl>
          </a:graphicData>
        </a:graphic>
      </p:graphicFrame>
    </p:spTree>
    <p:extLst>
      <p:ext uri="{BB962C8B-B14F-4D97-AF65-F5344CB8AC3E}">
        <p14:creationId xmlns:p14="http://schemas.microsoft.com/office/powerpoint/2010/main" val="2307044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DB7D215-396E-8E53-B8C6-6D93960E2C61}"/>
              </a:ext>
            </a:extLst>
          </p:cNvPr>
          <p:cNvSpPr>
            <a:spLocks noGrp="1"/>
          </p:cNvSpPr>
          <p:nvPr>
            <p:ph type="body" sz="quarter" idx="26"/>
          </p:nvPr>
        </p:nvSpPr>
        <p:spPr>
          <a:xfrm>
            <a:off x="1097279" y="1400165"/>
            <a:ext cx="12537979" cy="1408349"/>
          </a:xfrm>
        </p:spPr>
        <p:txBody>
          <a:bodyPr/>
          <a:lstStyle/>
          <a:p>
            <a:r>
              <a:rPr lang="en-US" sz="4000"/>
              <a:t>M&amp;IE Per Diem for Travel Involving Multiple Locations (Appendix H)</a:t>
            </a:r>
          </a:p>
          <a:p>
            <a:endParaRPr lang="en-US" sz="4000"/>
          </a:p>
        </p:txBody>
      </p:sp>
      <p:sp>
        <p:nvSpPr>
          <p:cNvPr id="4" name="Slide Number Placeholder 3">
            <a:extLst>
              <a:ext uri="{FF2B5EF4-FFF2-40B4-BE49-F238E27FC236}">
                <a16:creationId xmlns:a16="http://schemas.microsoft.com/office/drawing/2014/main" id="{B7050398-2D87-D8D9-DC79-6ED9AC9D4FF8}"/>
              </a:ext>
            </a:extLst>
          </p:cNvPr>
          <p:cNvSpPr>
            <a:spLocks noGrp="1"/>
          </p:cNvSpPr>
          <p:nvPr>
            <p:ph type="sldNum" sz="quarter" idx="29"/>
          </p:nvPr>
        </p:nvSpPr>
        <p:spPr/>
        <p:txBody>
          <a:bodyPr/>
          <a:lstStyle/>
          <a:p>
            <a:fld id="{6C9686C1-DB47-8441-80A6-071E2EAEA2B5}" type="slidenum">
              <a:rPr lang="en-US" altLang="en-US" smtClean="0"/>
              <a:pPr/>
              <a:t>19</a:t>
            </a:fld>
            <a:endParaRPr lang="en-US" altLang="en-US"/>
          </a:p>
        </p:txBody>
      </p:sp>
      <p:sp>
        <p:nvSpPr>
          <p:cNvPr id="6" name="Rectangle 1">
            <a:extLst>
              <a:ext uri="{FF2B5EF4-FFF2-40B4-BE49-F238E27FC236}">
                <a16:creationId xmlns:a16="http://schemas.microsoft.com/office/drawing/2014/main" id="{EF718173-CFCD-9F20-C9C9-DE77970A8CBD}"/>
              </a:ext>
            </a:extLst>
          </p:cNvPr>
          <p:cNvSpPr>
            <a:spLocks noGrp="1" noChangeArrowheads="1"/>
          </p:cNvSpPr>
          <p:nvPr>
            <p:ph type="body" sz="quarter" idx="28"/>
          </p:nvPr>
        </p:nvSpPr>
        <p:spPr bwMode="auto">
          <a:xfrm>
            <a:off x="1598734" y="2808514"/>
            <a:ext cx="12649281" cy="2302329"/>
          </a:xfrm>
          <a:prstGeom prst="rect">
            <a:avLst/>
          </a:prstGeom>
          <a:solidFill>
            <a:schemeClr val="bg1">
              <a:alpha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182880" rIns="274320" bIns="91440" numCol="1" anchor="t" anchorCtr="0" compatLnSpc="1">
            <a:prstTxWarp prst="textNoShape">
              <a:avLst/>
            </a:prstTxWarp>
            <a:noAutofit/>
          </a:bodyPr>
          <a:lstStyle/>
          <a:p>
            <a:pPr marL="0" indent="0">
              <a:spcBef>
                <a:spcPts val="600"/>
              </a:spcBef>
              <a:buNone/>
            </a:pPr>
            <a:r>
              <a:rPr lang="en-US" altLang="zh-CN" sz="2800" b="1">
                <a:solidFill>
                  <a:srgbClr val="FF0000"/>
                </a:solidFill>
              </a:rPr>
              <a:t>Example:</a:t>
            </a:r>
            <a:r>
              <a:rPr lang="en-US" altLang="zh-CN" sz="2800"/>
              <a:t> A traveler will be attending a conference in New York City, New York for 3 days and afterwards to Las Vegas, Nevada for another 2-day conference. Dinner is provided on the arrival night at the New York conference.</a:t>
            </a:r>
          </a:p>
          <a:p>
            <a:pPr marL="0" indent="0">
              <a:spcBef>
                <a:spcPts val="600"/>
              </a:spcBef>
              <a:buNone/>
            </a:pPr>
            <a:r>
              <a:rPr lang="en-US" altLang="zh-CN" sz="2800"/>
              <a:t>Calculate the traveler’s per diem.</a:t>
            </a:r>
          </a:p>
          <a:p>
            <a:pPr marL="0" indent="0">
              <a:spcBef>
                <a:spcPts val="600"/>
              </a:spcBef>
              <a:buNone/>
            </a:pPr>
            <a:br>
              <a:rPr lang="en-US" altLang="zh-CN" sz="2800"/>
            </a:br>
            <a:endParaRPr lang="en-US" altLang="zh-CN" sz="2800"/>
          </a:p>
        </p:txBody>
      </p:sp>
      <p:sp>
        <p:nvSpPr>
          <p:cNvPr id="5" name="Footer Placeholder 4">
            <a:extLst>
              <a:ext uri="{FF2B5EF4-FFF2-40B4-BE49-F238E27FC236}">
                <a16:creationId xmlns:a16="http://schemas.microsoft.com/office/drawing/2014/main" id="{1EB23C3E-6C1B-E230-0491-51AD72DA9BA6}"/>
              </a:ext>
            </a:extLst>
          </p:cNvPr>
          <p:cNvSpPr>
            <a:spLocks noGrp="1"/>
          </p:cNvSpPr>
          <p:nvPr>
            <p:ph type="ftr" sz="quarter" idx="12"/>
          </p:nvPr>
        </p:nvSpPr>
        <p:spPr/>
        <p:txBody>
          <a:bodyPr/>
          <a:lstStyle/>
          <a:p>
            <a:r>
              <a:rPr lang="en-US"/>
              <a:t>Travel Policy</a:t>
            </a:r>
          </a:p>
        </p:txBody>
      </p:sp>
    </p:spTree>
    <p:extLst>
      <p:ext uri="{BB962C8B-B14F-4D97-AF65-F5344CB8AC3E}">
        <p14:creationId xmlns:p14="http://schemas.microsoft.com/office/powerpoint/2010/main" val="1586944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29"/>
          </p:nvPr>
        </p:nvSpPr>
        <p:spPr/>
        <p:txBody>
          <a:bodyPr/>
          <a:lstStyle/>
          <a:p>
            <a:fld id="{6C9686C1-DB47-8441-80A6-071E2EAEA2B5}" type="slidenum">
              <a:rPr lang="en-US" altLang="en-US" smtClean="0"/>
              <a:pPr/>
              <a:t>2</a:t>
            </a:fld>
            <a:endParaRPr lang="en-US" altLang="en-US"/>
          </a:p>
        </p:txBody>
      </p:sp>
      <p:sp>
        <p:nvSpPr>
          <p:cNvPr id="15" name="Text Placeholder 14"/>
          <p:cNvSpPr>
            <a:spLocks noGrp="1"/>
          </p:cNvSpPr>
          <p:nvPr>
            <p:ph type="body" sz="quarter" idx="26"/>
          </p:nvPr>
        </p:nvSpPr>
        <p:spPr>
          <a:xfrm>
            <a:off x="1097279" y="1400165"/>
            <a:ext cx="12537979" cy="707886"/>
          </a:xfrm>
        </p:spPr>
        <p:txBody>
          <a:bodyPr/>
          <a:lstStyle/>
          <a:p>
            <a:r>
              <a:rPr lang="en-US" sz="4000"/>
              <a:t>Learning Objectives</a:t>
            </a:r>
          </a:p>
        </p:txBody>
      </p:sp>
      <p:sp>
        <p:nvSpPr>
          <p:cNvPr id="16" name="Text Placeholder 15"/>
          <p:cNvSpPr>
            <a:spLocks noGrp="1"/>
          </p:cNvSpPr>
          <p:nvPr>
            <p:ph type="body" sz="quarter" idx="28"/>
          </p:nvPr>
        </p:nvSpPr>
        <p:spPr>
          <a:xfrm>
            <a:off x="1922929" y="2347770"/>
            <a:ext cx="11712339" cy="5081587"/>
          </a:xfrm>
        </p:spPr>
        <p:txBody>
          <a:bodyPr/>
          <a:lstStyle/>
          <a:p>
            <a:r>
              <a:rPr lang="en-US" sz="2800"/>
              <a:t>Why Move from “Actuals” to Per Diem</a:t>
            </a:r>
          </a:p>
          <a:p>
            <a:r>
              <a:rPr lang="en-US" sz="2800"/>
              <a:t>When to Implement the Policy</a:t>
            </a:r>
          </a:p>
          <a:p>
            <a:r>
              <a:rPr lang="en-US" sz="2800"/>
              <a:t>What is the Per Diem Coverage</a:t>
            </a:r>
          </a:p>
          <a:p>
            <a:r>
              <a:rPr lang="en-US" sz="2800"/>
              <a:t>Appendices and Examples</a:t>
            </a:r>
          </a:p>
          <a:p>
            <a:r>
              <a:rPr lang="en-US" sz="2800"/>
              <a:t>Campus Actions</a:t>
            </a:r>
          </a:p>
          <a:p>
            <a:r>
              <a:rPr lang="en-US" sz="2800"/>
              <a:t>Resources</a:t>
            </a:r>
          </a:p>
          <a:p>
            <a:r>
              <a:rPr lang="en-US" sz="2800"/>
              <a:t>Questions and Answers</a:t>
            </a:r>
          </a:p>
          <a:p>
            <a:r>
              <a:rPr lang="en-US" sz="2800"/>
              <a:t>Concur: Implementing Per Diem within the Systemwide Instance</a:t>
            </a:r>
          </a:p>
          <a:p>
            <a:pPr marL="0" indent="0">
              <a:buNone/>
            </a:pPr>
            <a:endParaRPr lang="en-US" sz="2800"/>
          </a:p>
        </p:txBody>
      </p:sp>
      <p:sp>
        <p:nvSpPr>
          <p:cNvPr id="3" name="Footer Placeholder 2">
            <a:extLst>
              <a:ext uri="{FF2B5EF4-FFF2-40B4-BE49-F238E27FC236}">
                <a16:creationId xmlns:a16="http://schemas.microsoft.com/office/drawing/2014/main" id="{03E6EB4C-5FB2-5AF2-86FA-B9EA004D6276}"/>
              </a:ext>
            </a:extLst>
          </p:cNvPr>
          <p:cNvSpPr>
            <a:spLocks noGrp="1"/>
          </p:cNvSpPr>
          <p:nvPr>
            <p:ph type="ftr" sz="quarter" idx="12"/>
          </p:nvPr>
        </p:nvSpPr>
        <p:spPr/>
        <p:txBody>
          <a:bodyPr/>
          <a:lstStyle/>
          <a:p>
            <a:r>
              <a:rPr lang="en-US"/>
              <a:t>Travel Policy</a:t>
            </a:r>
          </a:p>
        </p:txBody>
      </p:sp>
    </p:spTree>
    <p:extLst>
      <p:ext uri="{BB962C8B-B14F-4D97-AF65-F5344CB8AC3E}">
        <p14:creationId xmlns:p14="http://schemas.microsoft.com/office/powerpoint/2010/main" val="3283314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DB7D215-396E-8E53-B8C6-6D93960E2C61}"/>
              </a:ext>
            </a:extLst>
          </p:cNvPr>
          <p:cNvSpPr>
            <a:spLocks noGrp="1"/>
          </p:cNvSpPr>
          <p:nvPr>
            <p:ph type="body" sz="quarter" idx="26"/>
          </p:nvPr>
        </p:nvSpPr>
        <p:spPr>
          <a:xfrm>
            <a:off x="1097279" y="1400165"/>
            <a:ext cx="12537979" cy="2062103"/>
          </a:xfrm>
        </p:spPr>
        <p:txBody>
          <a:bodyPr/>
          <a:lstStyle/>
          <a:p>
            <a:r>
              <a:rPr lang="en-US" sz="4000"/>
              <a:t>M&amp;IE Per Diem for Travel Involving Multiple Locations (Appendix H) Results</a:t>
            </a:r>
          </a:p>
          <a:p>
            <a:endParaRPr lang="en-US" sz="4000"/>
          </a:p>
        </p:txBody>
      </p:sp>
      <p:sp>
        <p:nvSpPr>
          <p:cNvPr id="4" name="Slide Number Placeholder 3">
            <a:extLst>
              <a:ext uri="{FF2B5EF4-FFF2-40B4-BE49-F238E27FC236}">
                <a16:creationId xmlns:a16="http://schemas.microsoft.com/office/drawing/2014/main" id="{B7050398-2D87-D8D9-DC79-6ED9AC9D4FF8}"/>
              </a:ext>
            </a:extLst>
          </p:cNvPr>
          <p:cNvSpPr>
            <a:spLocks noGrp="1"/>
          </p:cNvSpPr>
          <p:nvPr>
            <p:ph type="sldNum" sz="quarter" idx="29"/>
          </p:nvPr>
        </p:nvSpPr>
        <p:spPr/>
        <p:txBody>
          <a:bodyPr/>
          <a:lstStyle/>
          <a:p>
            <a:fld id="{6C9686C1-DB47-8441-80A6-071E2EAEA2B5}" type="slidenum">
              <a:rPr lang="en-US" altLang="en-US" smtClean="0"/>
              <a:pPr/>
              <a:t>20</a:t>
            </a:fld>
            <a:endParaRPr lang="en-US" altLang="en-US"/>
          </a:p>
        </p:txBody>
      </p:sp>
      <p:sp>
        <p:nvSpPr>
          <p:cNvPr id="6" name="Rectangle 1">
            <a:extLst>
              <a:ext uri="{FF2B5EF4-FFF2-40B4-BE49-F238E27FC236}">
                <a16:creationId xmlns:a16="http://schemas.microsoft.com/office/drawing/2014/main" id="{EF718173-CFCD-9F20-C9C9-DE77970A8CBD}"/>
              </a:ext>
            </a:extLst>
          </p:cNvPr>
          <p:cNvSpPr>
            <a:spLocks noGrp="1" noChangeArrowheads="1"/>
          </p:cNvSpPr>
          <p:nvPr>
            <p:ph type="body" sz="quarter" idx="28"/>
          </p:nvPr>
        </p:nvSpPr>
        <p:spPr bwMode="auto">
          <a:xfrm>
            <a:off x="1598734" y="2808514"/>
            <a:ext cx="12649281" cy="2302329"/>
          </a:xfrm>
          <a:prstGeom prst="rect">
            <a:avLst/>
          </a:prstGeom>
          <a:solidFill>
            <a:schemeClr val="bg1">
              <a:alpha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182880" rIns="274320" bIns="91440" numCol="1" anchor="t" anchorCtr="0" compatLnSpc="1">
            <a:prstTxWarp prst="textNoShape">
              <a:avLst/>
            </a:prstTxWarp>
            <a:noAutofit/>
          </a:bodyPr>
          <a:lstStyle/>
          <a:p>
            <a:pPr marL="0" indent="0">
              <a:spcBef>
                <a:spcPts val="600"/>
              </a:spcBef>
              <a:buNone/>
            </a:pPr>
            <a:br>
              <a:rPr lang="en-US" altLang="zh-CN" sz="2800"/>
            </a:br>
            <a:endParaRPr lang="en-US" altLang="zh-CN" sz="2800"/>
          </a:p>
        </p:txBody>
      </p:sp>
      <p:sp>
        <p:nvSpPr>
          <p:cNvPr id="5" name="Footer Placeholder 4">
            <a:extLst>
              <a:ext uri="{FF2B5EF4-FFF2-40B4-BE49-F238E27FC236}">
                <a16:creationId xmlns:a16="http://schemas.microsoft.com/office/drawing/2014/main" id="{1EB23C3E-6C1B-E230-0491-51AD72DA9BA6}"/>
              </a:ext>
            </a:extLst>
          </p:cNvPr>
          <p:cNvSpPr>
            <a:spLocks noGrp="1"/>
          </p:cNvSpPr>
          <p:nvPr>
            <p:ph type="ftr" sz="quarter" idx="12"/>
          </p:nvPr>
        </p:nvSpPr>
        <p:spPr/>
        <p:txBody>
          <a:bodyPr/>
          <a:lstStyle/>
          <a:p>
            <a:r>
              <a:rPr lang="en-US"/>
              <a:t>Travel Policy</a:t>
            </a:r>
          </a:p>
        </p:txBody>
      </p:sp>
      <p:graphicFrame>
        <p:nvGraphicFramePr>
          <p:cNvPr id="7" name="Table 6">
            <a:extLst>
              <a:ext uri="{FF2B5EF4-FFF2-40B4-BE49-F238E27FC236}">
                <a16:creationId xmlns:a16="http://schemas.microsoft.com/office/drawing/2014/main" id="{FA543929-04DB-6331-FB83-7EC29E6AD7C1}"/>
              </a:ext>
            </a:extLst>
          </p:cNvPr>
          <p:cNvGraphicFramePr>
            <a:graphicFrameLocks noGrp="1"/>
          </p:cNvGraphicFramePr>
          <p:nvPr>
            <p:extLst>
              <p:ext uri="{D42A27DB-BD31-4B8C-83A1-F6EECF244321}">
                <p14:modId xmlns:p14="http://schemas.microsoft.com/office/powerpoint/2010/main" val="2776578387"/>
              </p:ext>
            </p:extLst>
          </p:nvPr>
        </p:nvGraphicFramePr>
        <p:xfrm>
          <a:off x="1598735" y="2808514"/>
          <a:ext cx="11536694" cy="4759007"/>
        </p:xfrm>
        <a:graphic>
          <a:graphicData uri="http://schemas.openxmlformats.org/drawingml/2006/table">
            <a:tbl>
              <a:tblPr/>
              <a:tblGrid>
                <a:gridCol w="1973649">
                  <a:extLst>
                    <a:ext uri="{9D8B030D-6E8A-4147-A177-3AD203B41FA5}">
                      <a16:colId xmlns:a16="http://schemas.microsoft.com/office/drawing/2014/main" val="3114544527"/>
                    </a:ext>
                  </a:extLst>
                </a:gridCol>
                <a:gridCol w="1851568">
                  <a:extLst>
                    <a:ext uri="{9D8B030D-6E8A-4147-A177-3AD203B41FA5}">
                      <a16:colId xmlns:a16="http://schemas.microsoft.com/office/drawing/2014/main" val="3857732713"/>
                    </a:ext>
                  </a:extLst>
                </a:gridCol>
                <a:gridCol w="1668446">
                  <a:extLst>
                    <a:ext uri="{9D8B030D-6E8A-4147-A177-3AD203B41FA5}">
                      <a16:colId xmlns:a16="http://schemas.microsoft.com/office/drawing/2014/main" val="3500786129"/>
                    </a:ext>
                  </a:extLst>
                </a:gridCol>
                <a:gridCol w="6043031">
                  <a:extLst>
                    <a:ext uri="{9D8B030D-6E8A-4147-A177-3AD203B41FA5}">
                      <a16:colId xmlns:a16="http://schemas.microsoft.com/office/drawing/2014/main" val="1556750283"/>
                    </a:ext>
                  </a:extLst>
                </a:gridCol>
              </a:tblGrid>
              <a:tr h="1183097">
                <a:tc>
                  <a:txBody>
                    <a:bodyPr/>
                    <a:lstStyle/>
                    <a:p>
                      <a:pPr algn="ctr" fontAlgn="ctr"/>
                      <a:r>
                        <a:rPr lang="en-US" sz="1050" b="0" i="0" u="none" strike="noStrike">
                          <a:solidFill>
                            <a:srgbClr val="000000"/>
                          </a:solidFill>
                          <a:effectLst/>
                          <a:latin typeface="Roboto" panose="02000000000000000000" pitchFamily="2" charset="0"/>
                        </a:rPr>
                        <a:t> </a:t>
                      </a:r>
                    </a:p>
                  </a:txBody>
                  <a:tcPr marL="63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F2F2F2"/>
                    </a:solidFill>
                  </a:tcPr>
                </a:tc>
                <a:tc>
                  <a:txBody>
                    <a:bodyPr/>
                    <a:lstStyle/>
                    <a:p>
                      <a:pPr algn="ctr" fontAlgn="ctr"/>
                      <a:r>
                        <a:rPr lang="en-US" sz="1050" b="1" i="0" u="none" strike="noStrike">
                          <a:solidFill>
                            <a:srgbClr val="000000"/>
                          </a:solidFill>
                          <a:effectLst/>
                          <a:latin typeface="Roboto" panose="02000000000000000000" pitchFamily="2" charset="0"/>
                        </a:rPr>
                        <a:t>Per Diem Location</a:t>
                      </a:r>
                    </a:p>
                  </a:txBody>
                  <a:tcPr marL="63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F2F2F2"/>
                    </a:solidFill>
                  </a:tcPr>
                </a:tc>
                <a:tc>
                  <a:txBody>
                    <a:bodyPr/>
                    <a:lstStyle/>
                    <a:p>
                      <a:pPr algn="ctr" fontAlgn="ctr"/>
                      <a:r>
                        <a:rPr lang="en-US" sz="1050" b="1" i="0" u="none" strike="noStrike">
                          <a:solidFill>
                            <a:srgbClr val="000000"/>
                          </a:solidFill>
                          <a:effectLst/>
                          <a:latin typeface="Roboto" panose="02000000000000000000" pitchFamily="2" charset="0"/>
                        </a:rPr>
                        <a:t>Per Diem Amount</a:t>
                      </a:r>
                    </a:p>
                  </a:txBody>
                  <a:tcPr marL="63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F2F2F2"/>
                    </a:solidFill>
                  </a:tcPr>
                </a:tc>
                <a:tc>
                  <a:txBody>
                    <a:bodyPr/>
                    <a:lstStyle/>
                    <a:p>
                      <a:pPr algn="ctr" fontAlgn="ctr"/>
                      <a:r>
                        <a:rPr lang="en-US" sz="1050" b="0" i="0" u="none" strike="noStrike">
                          <a:solidFill>
                            <a:srgbClr val="000000"/>
                          </a:solidFill>
                          <a:effectLst/>
                          <a:latin typeface="Roboto" panose="02000000000000000000" pitchFamily="2" charset="0"/>
                        </a:rPr>
                        <a:t> </a:t>
                      </a:r>
                    </a:p>
                  </a:txBody>
                  <a:tcPr marL="63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solidFill>
                      <a:srgbClr val="F2F2F2"/>
                    </a:solidFill>
                  </a:tcPr>
                </a:tc>
                <a:extLst>
                  <a:ext uri="{0D108BD9-81ED-4DB2-BD59-A6C34878D82A}">
                    <a16:rowId xmlns:a16="http://schemas.microsoft.com/office/drawing/2014/main" val="2870021848"/>
                  </a:ext>
                </a:extLst>
              </a:tr>
              <a:tr h="595985">
                <a:tc>
                  <a:txBody>
                    <a:bodyPr/>
                    <a:lstStyle/>
                    <a:p>
                      <a:pPr algn="l" fontAlgn="ctr"/>
                      <a:r>
                        <a:rPr lang="en-US" sz="1050" b="0" i="0" u="none" strike="noStrike">
                          <a:solidFill>
                            <a:srgbClr val="000000"/>
                          </a:solidFill>
                          <a:effectLst/>
                          <a:latin typeface="Roboto" panose="02000000000000000000" pitchFamily="2" charset="0"/>
                        </a:rPr>
                        <a:t>First Day</a:t>
                      </a:r>
                    </a:p>
                  </a:txBody>
                  <a:tcPr marL="952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Roboto" panose="02000000000000000000" pitchFamily="2" charset="0"/>
                        </a:rPr>
                        <a:t>New York</a:t>
                      </a:r>
                    </a:p>
                  </a:txBody>
                  <a:tcPr marL="63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r>
                        <a:rPr lang="en-US" sz="1050" b="0" i="0" u="none" strike="noStrike">
                          <a:solidFill>
                            <a:srgbClr val="000000"/>
                          </a:solidFill>
                          <a:effectLst/>
                          <a:latin typeface="Roboto" panose="02000000000000000000" pitchFamily="2" charset="0"/>
                        </a:rPr>
                        <a:t> $                23.25 </a:t>
                      </a:r>
                    </a:p>
                  </a:txBody>
                  <a:tcPr marL="63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r>
                        <a:rPr lang="en-US" sz="1050" b="0" i="0" u="none" strike="noStrike">
                          <a:solidFill>
                            <a:srgbClr val="000000"/>
                          </a:solidFill>
                          <a:effectLst/>
                          <a:latin typeface="Roboto" panose="02000000000000000000" pitchFamily="2" charset="0"/>
                        </a:rPr>
                        <a:t>$79.00 x 75% = $59.25 less $36.00 (M&amp;IE dinner portion)</a:t>
                      </a:r>
                    </a:p>
                  </a:txBody>
                  <a:tcPr marL="952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2725814776"/>
                  </a:ext>
                </a:extLst>
              </a:tr>
              <a:tr h="595985">
                <a:tc>
                  <a:txBody>
                    <a:bodyPr/>
                    <a:lstStyle/>
                    <a:p>
                      <a:pPr algn="l" fontAlgn="ctr"/>
                      <a:r>
                        <a:rPr lang="en-US" sz="1050" b="0" i="0" u="none" strike="noStrike">
                          <a:solidFill>
                            <a:srgbClr val="000000"/>
                          </a:solidFill>
                          <a:effectLst/>
                          <a:latin typeface="Roboto" panose="02000000000000000000" pitchFamily="2" charset="0"/>
                        </a:rPr>
                        <a:t>Second Day</a:t>
                      </a:r>
                    </a:p>
                  </a:txBody>
                  <a:tcPr marL="952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Roboto" panose="02000000000000000000" pitchFamily="2" charset="0"/>
                        </a:rPr>
                        <a:t>New York</a:t>
                      </a:r>
                    </a:p>
                  </a:txBody>
                  <a:tcPr marL="63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r>
                        <a:rPr lang="en-US" sz="1050" b="0" i="0" u="none" strike="noStrike">
                          <a:solidFill>
                            <a:srgbClr val="000000"/>
                          </a:solidFill>
                          <a:effectLst/>
                          <a:latin typeface="Roboto" panose="02000000000000000000" pitchFamily="2" charset="0"/>
                        </a:rPr>
                        <a:t>                   79.00 </a:t>
                      </a:r>
                    </a:p>
                  </a:txBody>
                  <a:tcPr marL="63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r>
                        <a:rPr lang="en-US" sz="1050" b="0" i="0" u="none" strike="noStrike">
                          <a:solidFill>
                            <a:srgbClr val="000000"/>
                          </a:solidFill>
                          <a:effectLst/>
                          <a:latin typeface="Roboto" panose="02000000000000000000" pitchFamily="2" charset="0"/>
                        </a:rPr>
                        <a:t>M&amp;IE for the day</a:t>
                      </a:r>
                    </a:p>
                  </a:txBody>
                  <a:tcPr marL="952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693677492"/>
                  </a:ext>
                </a:extLst>
              </a:tr>
              <a:tr h="595985">
                <a:tc>
                  <a:txBody>
                    <a:bodyPr/>
                    <a:lstStyle/>
                    <a:p>
                      <a:pPr algn="l" fontAlgn="ctr"/>
                      <a:r>
                        <a:rPr lang="en-US" sz="1050" b="0" i="0" u="none" strike="noStrike">
                          <a:solidFill>
                            <a:srgbClr val="000000"/>
                          </a:solidFill>
                          <a:effectLst/>
                          <a:latin typeface="Roboto" panose="02000000000000000000" pitchFamily="2" charset="0"/>
                        </a:rPr>
                        <a:t>Third Day</a:t>
                      </a:r>
                    </a:p>
                  </a:txBody>
                  <a:tcPr marL="952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Roboto" panose="02000000000000000000" pitchFamily="2" charset="0"/>
                        </a:rPr>
                        <a:t>New York</a:t>
                      </a:r>
                    </a:p>
                  </a:txBody>
                  <a:tcPr marL="63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r>
                        <a:rPr lang="en-US" sz="1050" b="0" i="0" u="none" strike="noStrike">
                          <a:solidFill>
                            <a:srgbClr val="000000"/>
                          </a:solidFill>
                          <a:effectLst/>
                          <a:latin typeface="Roboto" panose="02000000000000000000" pitchFamily="2" charset="0"/>
                        </a:rPr>
                        <a:t>                   79.00 </a:t>
                      </a:r>
                    </a:p>
                  </a:txBody>
                  <a:tcPr marL="63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r>
                        <a:rPr lang="en-US" sz="1050" b="0" i="0" u="none" strike="noStrike">
                          <a:solidFill>
                            <a:srgbClr val="000000"/>
                          </a:solidFill>
                          <a:effectLst/>
                          <a:latin typeface="Roboto" panose="02000000000000000000" pitchFamily="2" charset="0"/>
                        </a:rPr>
                        <a:t>M&amp;IE for the day</a:t>
                      </a:r>
                    </a:p>
                  </a:txBody>
                  <a:tcPr marL="952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888827642"/>
                  </a:ext>
                </a:extLst>
              </a:tr>
              <a:tr h="595985">
                <a:tc>
                  <a:txBody>
                    <a:bodyPr/>
                    <a:lstStyle/>
                    <a:p>
                      <a:pPr algn="l" fontAlgn="ctr"/>
                      <a:r>
                        <a:rPr lang="en-US" sz="1050" b="0" i="0" u="none" strike="noStrike">
                          <a:solidFill>
                            <a:srgbClr val="000000"/>
                          </a:solidFill>
                          <a:effectLst/>
                          <a:latin typeface="Roboto" panose="02000000000000000000" pitchFamily="2" charset="0"/>
                        </a:rPr>
                        <a:t>Fourth Day</a:t>
                      </a:r>
                    </a:p>
                  </a:txBody>
                  <a:tcPr marL="952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Roboto" panose="02000000000000000000" pitchFamily="2" charset="0"/>
                        </a:rPr>
                        <a:t>Las Vegas</a:t>
                      </a:r>
                    </a:p>
                  </a:txBody>
                  <a:tcPr marL="63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r>
                        <a:rPr lang="en-US" sz="1050" b="0" i="0" u="none" strike="noStrike">
                          <a:solidFill>
                            <a:srgbClr val="000000"/>
                          </a:solidFill>
                          <a:effectLst/>
                          <a:latin typeface="Roboto" panose="02000000000000000000" pitchFamily="2" charset="0"/>
                        </a:rPr>
                        <a:t>                   69.00 </a:t>
                      </a:r>
                    </a:p>
                  </a:txBody>
                  <a:tcPr marL="63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r>
                        <a:rPr lang="en-US" sz="1050" b="0" i="0" u="none" strike="noStrike">
                          <a:solidFill>
                            <a:srgbClr val="000000"/>
                          </a:solidFill>
                          <a:effectLst/>
                          <a:latin typeface="Roboto" panose="02000000000000000000" pitchFamily="2" charset="0"/>
                        </a:rPr>
                        <a:t>M&amp;IE for the day</a:t>
                      </a:r>
                    </a:p>
                  </a:txBody>
                  <a:tcPr marL="952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908470450"/>
                  </a:ext>
                </a:extLst>
              </a:tr>
              <a:tr h="595985">
                <a:tc>
                  <a:txBody>
                    <a:bodyPr/>
                    <a:lstStyle/>
                    <a:p>
                      <a:pPr algn="l" fontAlgn="ctr"/>
                      <a:r>
                        <a:rPr lang="en-US" sz="1050" b="0" i="0" u="none" strike="noStrike">
                          <a:solidFill>
                            <a:srgbClr val="000000"/>
                          </a:solidFill>
                          <a:effectLst/>
                          <a:latin typeface="Roboto" panose="02000000000000000000" pitchFamily="2" charset="0"/>
                        </a:rPr>
                        <a:t>Fifth Day</a:t>
                      </a:r>
                    </a:p>
                  </a:txBody>
                  <a:tcPr marL="952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ctr" fontAlgn="ctr"/>
                      <a:r>
                        <a:rPr lang="en-US" sz="1050" b="0" i="0" u="none" strike="noStrike">
                          <a:solidFill>
                            <a:srgbClr val="000000"/>
                          </a:solidFill>
                          <a:effectLst/>
                          <a:latin typeface="Roboto" panose="02000000000000000000" pitchFamily="2" charset="0"/>
                        </a:rPr>
                        <a:t>Las Vegas</a:t>
                      </a:r>
                    </a:p>
                  </a:txBody>
                  <a:tcPr marL="63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r>
                        <a:rPr lang="en-US" sz="1050" b="0" i="0" u="none" strike="noStrike">
                          <a:solidFill>
                            <a:srgbClr val="000000"/>
                          </a:solidFill>
                          <a:effectLst/>
                          <a:latin typeface="Roboto" panose="02000000000000000000" pitchFamily="2" charset="0"/>
                        </a:rPr>
                        <a:t>                   51.75 </a:t>
                      </a:r>
                    </a:p>
                  </a:txBody>
                  <a:tcPr marL="63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r>
                        <a:rPr lang="en-US" sz="1050" b="0" i="0" u="none" strike="noStrike">
                          <a:solidFill>
                            <a:srgbClr val="000000"/>
                          </a:solidFill>
                          <a:effectLst/>
                          <a:latin typeface="Roboto" panose="02000000000000000000" pitchFamily="2" charset="0"/>
                        </a:rPr>
                        <a:t>$69.00 x 75% = $51.75</a:t>
                      </a:r>
                    </a:p>
                  </a:txBody>
                  <a:tcPr marL="952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1209885916"/>
                  </a:ext>
                </a:extLst>
              </a:tr>
              <a:tr h="595985">
                <a:tc>
                  <a:txBody>
                    <a:bodyPr/>
                    <a:lstStyle/>
                    <a:p>
                      <a:pPr algn="l" fontAlgn="ctr"/>
                      <a:r>
                        <a:rPr lang="en-US" sz="1050" b="0" i="0" u="none" strike="noStrike">
                          <a:solidFill>
                            <a:srgbClr val="000000"/>
                          </a:solidFill>
                          <a:effectLst/>
                          <a:latin typeface="Roboto" panose="02000000000000000000" pitchFamily="2" charset="0"/>
                        </a:rPr>
                        <a:t> </a:t>
                      </a:r>
                    </a:p>
                  </a:txBody>
                  <a:tcPr marL="63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r>
                        <a:rPr lang="en-US" sz="1050" b="0" i="0" u="none" strike="noStrike">
                          <a:solidFill>
                            <a:srgbClr val="000000"/>
                          </a:solidFill>
                          <a:effectLst/>
                          <a:latin typeface="Roboto" panose="02000000000000000000" pitchFamily="2" charset="0"/>
                        </a:rPr>
                        <a:t> </a:t>
                      </a:r>
                    </a:p>
                  </a:txBody>
                  <a:tcPr marL="63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r>
                        <a:rPr lang="en-US" sz="1050" b="1" i="0" u="none" strike="noStrike">
                          <a:solidFill>
                            <a:srgbClr val="000000"/>
                          </a:solidFill>
                          <a:effectLst/>
                          <a:latin typeface="Roboto" panose="02000000000000000000" pitchFamily="2" charset="0"/>
                        </a:rPr>
                        <a:t> $             302.00 </a:t>
                      </a:r>
                    </a:p>
                  </a:txBody>
                  <a:tcPr marL="63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tc>
                  <a:txBody>
                    <a:bodyPr/>
                    <a:lstStyle/>
                    <a:p>
                      <a:pPr algn="l" fontAlgn="ctr"/>
                      <a:r>
                        <a:rPr lang="en-US" sz="1050" b="1" i="0" u="none" strike="noStrike">
                          <a:solidFill>
                            <a:srgbClr val="000000"/>
                          </a:solidFill>
                          <a:effectLst/>
                          <a:latin typeface="Roboto" panose="02000000000000000000" pitchFamily="2" charset="0"/>
                        </a:rPr>
                        <a:t>Total Meals &amp; Incidentals (M&amp;IE)</a:t>
                      </a:r>
                    </a:p>
                  </a:txBody>
                  <a:tcPr marL="6350" marR="6350" marT="6350" marB="0" anchor="ctr">
                    <a:lnL w="6350" cap="flat" cmpd="sng" algn="ctr">
                      <a:solidFill>
                        <a:srgbClr val="D9D9D9"/>
                      </a:solidFill>
                      <a:prstDash val="solid"/>
                      <a:round/>
                      <a:headEnd type="none" w="med" len="med"/>
                      <a:tailEnd type="none" w="med" len="med"/>
                    </a:lnL>
                    <a:lnR w="6350" cap="flat" cmpd="sng" algn="ctr">
                      <a:solidFill>
                        <a:srgbClr val="D9D9D9"/>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tcPr>
                </a:tc>
                <a:extLst>
                  <a:ext uri="{0D108BD9-81ED-4DB2-BD59-A6C34878D82A}">
                    <a16:rowId xmlns:a16="http://schemas.microsoft.com/office/drawing/2014/main" val="3773189907"/>
                  </a:ext>
                </a:extLst>
              </a:tr>
            </a:tbl>
          </a:graphicData>
        </a:graphic>
      </p:graphicFrame>
      <p:sp>
        <p:nvSpPr>
          <p:cNvPr id="8" name="Oval 7">
            <a:hlinkClick r:id="rId3"/>
            <a:extLst>
              <a:ext uri="{FF2B5EF4-FFF2-40B4-BE49-F238E27FC236}">
                <a16:creationId xmlns:a16="http://schemas.microsoft.com/office/drawing/2014/main" id="{81C4D720-69D2-8717-A84E-2ADEA947CBFB}"/>
              </a:ext>
            </a:extLst>
          </p:cNvPr>
          <p:cNvSpPr/>
          <p:nvPr/>
        </p:nvSpPr>
        <p:spPr>
          <a:xfrm>
            <a:off x="8880231" y="2356338"/>
            <a:ext cx="193431" cy="15826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8385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87D0965-1183-9E35-355E-3A4A746D44AE}"/>
              </a:ext>
            </a:extLst>
          </p:cNvPr>
          <p:cNvSpPr>
            <a:spLocks noGrp="1"/>
          </p:cNvSpPr>
          <p:nvPr>
            <p:ph type="body" sz="quarter" idx="26"/>
          </p:nvPr>
        </p:nvSpPr>
        <p:spPr>
          <a:xfrm>
            <a:off x="1097279" y="1400165"/>
            <a:ext cx="12537979" cy="923330"/>
          </a:xfrm>
        </p:spPr>
        <p:txBody>
          <a:bodyPr/>
          <a:lstStyle/>
          <a:p>
            <a:r>
              <a:rPr lang="en-US"/>
              <a:t>Check Your Knowledge</a:t>
            </a:r>
          </a:p>
        </p:txBody>
      </p:sp>
      <p:sp>
        <p:nvSpPr>
          <p:cNvPr id="3" name="Text Placeholder 2">
            <a:extLst>
              <a:ext uri="{FF2B5EF4-FFF2-40B4-BE49-F238E27FC236}">
                <a16:creationId xmlns:a16="http://schemas.microsoft.com/office/drawing/2014/main" id="{B8054981-B08D-3E75-875D-5E29FA828B3F}"/>
              </a:ext>
            </a:extLst>
          </p:cNvPr>
          <p:cNvSpPr>
            <a:spLocks noGrp="1"/>
          </p:cNvSpPr>
          <p:nvPr>
            <p:ph type="body" sz="quarter" idx="28"/>
          </p:nvPr>
        </p:nvSpPr>
        <p:spPr>
          <a:xfrm>
            <a:off x="1459030" y="2697292"/>
            <a:ext cx="11712339" cy="3044290"/>
          </a:xfrm>
        </p:spPr>
        <p:txBody>
          <a:bodyPr/>
          <a:lstStyle/>
          <a:p>
            <a:pPr marL="458470" lvl="1" indent="0">
              <a:buNone/>
            </a:pPr>
            <a:r>
              <a:rPr lang="en-US" b="1">
                <a:solidFill>
                  <a:srgbClr val="FF0000"/>
                </a:solidFill>
              </a:rPr>
              <a:t>Calculate the value:</a:t>
            </a:r>
          </a:p>
          <a:p>
            <a:pPr lvl="2"/>
            <a:r>
              <a:rPr lang="en-US"/>
              <a:t>The traveler drove from work and arrived at the event mid-morning.  Lunch and Dinner were provided at the event.  The traveler spent that night at the hotel for more meetings the next day.  What would be the per diem amount for the first day of travel?</a:t>
            </a:r>
          </a:p>
        </p:txBody>
      </p:sp>
      <p:sp>
        <p:nvSpPr>
          <p:cNvPr id="4" name="Slide Number Placeholder 3">
            <a:extLst>
              <a:ext uri="{FF2B5EF4-FFF2-40B4-BE49-F238E27FC236}">
                <a16:creationId xmlns:a16="http://schemas.microsoft.com/office/drawing/2014/main" id="{BDEEF3D4-C696-CD71-AC43-5861ADE0F342}"/>
              </a:ext>
            </a:extLst>
          </p:cNvPr>
          <p:cNvSpPr>
            <a:spLocks noGrp="1"/>
          </p:cNvSpPr>
          <p:nvPr>
            <p:ph type="sldNum" sz="quarter" idx="29"/>
          </p:nvPr>
        </p:nvSpPr>
        <p:spPr/>
        <p:txBody>
          <a:bodyPr/>
          <a:lstStyle/>
          <a:p>
            <a:fld id="{6C9686C1-DB47-8441-80A6-071E2EAEA2B5}" type="slidenum">
              <a:rPr lang="en-US" altLang="en-US" smtClean="0"/>
              <a:pPr/>
              <a:t>21</a:t>
            </a:fld>
            <a:endParaRPr lang="en-US" altLang="en-US"/>
          </a:p>
        </p:txBody>
      </p:sp>
      <p:sp>
        <p:nvSpPr>
          <p:cNvPr id="6" name="Footer Placeholder 5">
            <a:extLst>
              <a:ext uri="{FF2B5EF4-FFF2-40B4-BE49-F238E27FC236}">
                <a16:creationId xmlns:a16="http://schemas.microsoft.com/office/drawing/2014/main" id="{3F4F538E-F968-CF43-DBF6-CEA66F0E9B6E}"/>
              </a:ext>
            </a:extLst>
          </p:cNvPr>
          <p:cNvSpPr>
            <a:spLocks noGrp="1"/>
          </p:cNvSpPr>
          <p:nvPr>
            <p:ph type="ftr" sz="quarter" idx="12"/>
          </p:nvPr>
        </p:nvSpPr>
        <p:spPr/>
        <p:txBody>
          <a:bodyPr/>
          <a:lstStyle/>
          <a:p>
            <a:r>
              <a:rPr lang="en-US"/>
              <a:t>Travel Policy</a:t>
            </a:r>
          </a:p>
        </p:txBody>
      </p:sp>
      <p:graphicFrame>
        <p:nvGraphicFramePr>
          <p:cNvPr id="8" name="Table 7">
            <a:extLst>
              <a:ext uri="{FF2B5EF4-FFF2-40B4-BE49-F238E27FC236}">
                <a16:creationId xmlns:a16="http://schemas.microsoft.com/office/drawing/2014/main" id="{6F603104-151D-A1FB-F017-DCE66FF9BEC8}"/>
              </a:ext>
            </a:extLst>
          </p:cNvPr>
          <p:cNvGraphicFramePr>
            <a:graphicFrameLocks noGrp="1"/>
          </p:cNvGraphicFramePr>
          <p:nvPr>
            <p:extLst>
              <p:ext uri="{D42A27DB-BD31-4B8C-83A1-F6EECF244321}">
                <p14:modId xmlns:p14="http://schemas.microsoft.com/office/powerpoint/2010/main" val="2649677942"/>
              </p:ext>
            </p:extLst>
          </p:nvPr>
        </p:nvGraphicFramePr>
        <p:xfrm>
          <a:off x="590905" y="6131426"/>
          <a:ext cx="13731138" cy="1207497"/>
        </p:xfrm>
        <a:graphic>
          <a:graphicData uri="http://schemas.openxmlformats.org/drawingml/2006/table">
            <a:tbl>
              <a:tblPr>
                <a:tableStyleId>{5C22544A-7EE6-4342-B048-85BDC9FD1C3A}</a:tableStyleId>
              </a:tblPr>
              <a:tblGrid>
                <a:gridCol w="2288523">
                  <a:extLst>
                    <a:ext uri="{9D8B030D-6E8A-4147-A177-3AD203B41FA5}">
                      <a16:colId xmlns:a16="http://schemas.microsoft.com/office/drawing/2014/main" val="2763246875"/>
                    </a:ext>
                  </a:extLst>
                </a:gridCol>
                <a:gridCol w="2288523">
                  <a:extLst>
                    <a:ext uri="{9D8B030D-6E8A-4147-A177-3AD203B41FA5}">
                      <a16:colId xmlns:a16="http://schemas.microsoft.com/office/drawing/2014/main" val="2763415516"/>
                    </a:ext>
                  </a:extLst>
                </a:gridCol>
                <a:gridCol w="2288523">
                  <a:extLst>
                    <a:ext uri="{9D8B030D-6E8A-4147-A177-3AD203B41FA5}">
                      <a16:colId xmlns:a16="http://schemas.microsoft.com/office/drawing/2014/main" val="313431994"/>
                    </a:ext>
                  </a:extLst>
                </a:gridCol>
                <a:gridCol w="2288523">
                  <a:extLst>
                    <a:ext uri="{9D8B030D-6E8A-4147-A177-3AD203B41FA5}">
                      <a16:colId xmlns:a16="http://schemas.microsoft.com/office/drawing/2014/main" val="2764005739"/>
                    </a:ext>
                  </a:extLst>
                </a:gridCol>
                <a:gridCol w="2288523">
                  <a:extLst>
                    <a:ext uri="{9D8B030D-6E8A-4147-A177-3AD203B41FA5}">
                      <a16:colId xmlns:a16="http://schemas.microsoft.com/office/drawing/2014/main" val="42258923"/>
                    </a:ext>
                  </a:extLst>
                </a:gridCol>
                <a:gridCol w="2288523">
                  <a:extLst>
                    <a:ext uri="{9D8B030D-6E8A-4147-A177-3AD203B41FA5}">
                      <a16:colId xmlns:a16="http://schemas.microsoft.com/office/drawing/2014/main" val="3657157459"/>
                    </a:ext>
                  </a:extLst>
                </a:gridCol>
              </a:tblGrid>
              <a:tr h="802991">
                <a:tc>
                  <a:txBody>
                    <a:bodyPr/>
                    <a:lstStyle/>
                    <a:p>
                      <a:pPr algn="ctr" fontAlgn="ctr"/>
                      <a:r>
                        <a:rPr lang="en-US" sz="1700" u="none" strike="noStrike">
                          <a:effectLst/>
                        </a:rPr>
                        <a:t>Meals &amp; Incidentals Total</a:t>
                      </a:r>
                      <a:endParaRPr lang="en-US" sz="1700" b="1" i="0" u="none" strike="noStrike">
                        <a:solidFill>
                          <a:srgbClr val="000000"/>
                        </a:solidFill>
                        <a:effectLst/>
                        <a:latin typeface="Roboto" panose="02000000000000000000" pitchFamily="2" charset="0"/>
                      </a:endParaRPr>
                    </a:p>
                  </a:txBody>
                  <a:tcPr marL="10037" marR="10037" marT="10037" marB="0" anchor="ctr"/>
                </a:tc>
                <a:tc>
                  <a:txBody>
                    <a:bodyPr/>
                    <a:lstStyle/>
                    <a:p>
                      <a:pPr algn="ctr" fontAlgn="ctr"/>
                      <a:r>
                        <a:rPr lang="en-US" sz="1700" u="none" strike="noStrike">
                          <a:effectLst/>
                        </a:rPr>
                        <a:t>Breakfast</a:t>
                      </a:r>
                      <a:endParaRPr lang="en-US" sz="1700" b="1" i="0" u="none" strike="noStrike">
                        <a:solidFill>
                          <a:srgbClr val="000000"/>
                        </a:solidFill>
                        <a:effectLst/>
                        <a:latin typeface="Roboto" panose="02000000000000000000" pitchFamily="2" charset="0"/>
                      </a:endParaRPr>
                    </a:p>
                  </a:txBody>
                  <a:tcPr marL="10037" marR="10037" marT="10037" marB="0" anchor="ctr"/>
                </a:tc>
                <a:tc>
                  <a:txBody>
                    <a:bodyPr/>
                    <a:lstStyle/>
                    <a:p>
                      <a:pPr algn="ctr" fontAlgn="ctr"/>
                      <a:r>
                        <a:rPr lang="en-US" sz="1700" u="none" strike="noStrike">
                          <a:effectLst/>
                        </a:rPr>
                        <a:t>Lunch</a:t>
                      </a:r>
                      <a:endParaRPr lang="en-US" sz="1700" b="1" i="0" u="none" strike="noStrike">
                        <a:solidFill>
                          <a:srgbClr val="000000"/>
                        </a:solidFill>
                        <a:effectLst/>
                        <a:latin typeface="Roboto" panose="02000000000000000000" pitchFamily="2" charset="0"/>
                      </a:endParaRPr>
                    </a:p>
                  </a:txBody>
                  <a:tcPr marL="10037" marR="10037" marT="10037" marB="0" anchor="ctr"/>
                </a:tc>
                <a:tc>
                  <a:txBody>
                    <a:bodyPr/>
                    <a:lstStyle/>
                    <a:p>
                      <a:pPr algn="ctr" fontAlgn="ctr"/>
                      <a:r>
                        <a:rPr lang="en-US" sz="1700" u="none" strike="noStrike">
                          <a:effectLst/>
                        </a:rPr>
                        <a:t>Dinner</a:t>
                      </a:r>
                      <a:endParaRPr lang="en-US" sz="1700" b="1" i="0" u="none" strike="noStrike">
                        <a:solidFill>
                          <a:srgbClr val="000000"/>
                        </a:solidFill>
                        <a:effectLst/>
                        <a:latin typeface="Roboto" panose="02000000000000000000" pitchFamily="2" charset="0"/>
                      </a:endParaRPr>
                    </a:p>
                  </a:txBody>
                  <a:tcPr marL="10037" marR="10037" marT="10037" marB="0" anchor="ctr"/>
                </a:tc>
                <a:tc>
                  <a:txBody>
                    <a:bodyPr/>
                    <a:lstStyle/>
                    <a:p>
                      <a:pPr algn="ctr" fontAlgn="ctr"/>
                      <a:r>
                        <a:rPr lang="en-US" sz="1700" u="none" strike="noStrike">
                          <a:effectLst/>
                        </a:rPr>
                        <a:t>Incidental Expenses</a:t>
                      </a:r>
                      <a:endParaRPr lang="en-US" sz="1700" b="1" i="0" u="none" strike="noStrike">
                        <a:solidFill>
                          <a:srgbClr val="000000"/>
                        </a:solidFill>
                        <a:effectLst/>
                        <a:latin typeface="Roboto" panose="02000000000000000000" pitchFamily="2" charset="0"/>
                      </a:endParaRPr>
                    </a:p>
                  </a:txBody>
                  <a:tcPr marL="10037" marR="10037" marT="10037" marB="0" anchor="ctr"/>
                </a:tc>
                <a:tc>
                  <a:txBody>
                    <a:bodyPr/>
                    <a:lstStyle/>
                    <a:p>
                      <a:pPr algn="ctr" fontAlgn="ctr"/>
                      <a:r>
                        <a:rPr lang="en-US" sz="1700" u="none" strike="noStrike">
                          <a:effectLst/>
                        </a:rPr>
                        <a:t>First &amp; Last Day of Travel</a:t>
                      </a:r>
                      <a:endParaRPr lang="en-US" sz="1700" b="1" i="0" u="none" strike="noStrike">
                        <a:solidFill>
                          <a:srgbClr val="000000"/>
                        </a:solidFill>
                        <a:effectLst/>
                        <a:latin typeface="Roboto" panose="02000000000000000000" pitchFamily="2" charset="0"/>
                      </a:endParaRPr>
                    </a:p>
                  </a:txBody>
                  <a:tcPr marL="10037" marR="10037" marT="10037" marB="0" anchor="ctr"/>
                </a:tc>
                <a:extLst>
                  <a:ext uri="{0D108BD9-81ED-4DB2-BD59-A6C34878D82A}">
                    <a16:rowId xmlns:a16="http://schemas.microsoft.com/office/drawing/2014/main" val="477353837"/>
                  </a:ext>
                </a:extLst>
              </a:tr>
              <a:tr h="404506">
                <a:tc>
                  <a:txBody>
                    <a:bodyPr/>
                    <a:lstStyle/>
                    <a:p>
                      <a:pPr algn="ctr" fontAlgn="ctr"/>
                      <a:r>
                        <a:rPr lang="en-US" sz="1700" u="none" strike="noStrike">
                          <a:effectLst/>
                        </a:rPr>
                        <a:t>$59.00 </a:t>
                      </a:r>
                      <a:endParaRPr lang="en-US" sz="1700" b="0" i="0" u="none" strike="noStrike">
                        <a:solidFill>
                          <a:srgbClr val="000000"/>
                        </a:solidFill>
                        <a:effectLst/>
                        <a:latin typeface="Roboto" panose="02000000000000000000" pitchFamily="2" charset="0"/>
                      </a:endParaRPr>
                    </a:p>
                  </a:txBody>
                  <a:tcPr marL="10037" marR="10037" marT="10037" marB="0" anchor="ctr"/>
                </a:tc>
                <a:tc>
                  <a:txBody>
                    <a:bodyPr/>
                    <a:lstStyle/>
                    <a:p>
                      <a:pPr algn="ctr" fontAlgn="ctr"/>
                      <a:r>
                        <a:rPr lang="en-US" sz="1700" u="none" strike="noStrike">
                          <a:effectLst/>
                        </a:rPr>
                        <a:t>$13.00 </a:t>
                      </a:r>
                      <a:endParaRPr lang="en-US" sz="1700" b="0" i="0" u="none" strike="noStrike">
                        <a:solidFill>
                          <a:srgbClr val="000000"/>
                        </a:solidFill>
                        <a:effectLst/>
                        <a:latin typeface="Roboto" panose="02000000000000000000" pitchFamily="2" charset="0"/>
                      </a:endParaRPr>
                    </a:p>
                  </a:txBody>
                  <a:tcPr marL="10037" marR="10037" marT="10037" marB="0" anchor="ctr"/>
                </a:tc>
                <a:tc>
                  <a:txBody>
                    <a:bodyPr/>
                    <a:lstStyle/>
                    <a:p>
                      <a:pPr algn="ctr" fontAlgn="ctr"/>
                      <a:r>
                        <a:rPr lang="en-US" sz="1700" u="none" strike="noStrike">
                          <a:effectLst/>
                        </a:rPr>
                        <a:t>$15.00 </a:t>
                      </a:r>
                      <a:endParaRPr lang="en-US" sz="1700" b="0" i="0" u="none" strike="noStrike">
                        <a:solidFill>
                          <a:srgbClr val="000000"/>
                        </a:solidFill>
                        <a:effectLst/>
                        <a:latin typeface="Roboto" panose="02000000000000000000" pitchFamily="2" charset="0"/>
                      </a:endParaRPr>
                    </a:p>
                  </a:txBody>
                  <a:tcPr marL="10037" marR="10037" marT="10037" marB="0" anchor="ctr"/>
                </a:tc>
                <a:tc>
                  <a:txBody>
                    <a:bodyPr/>
                    <a:lstStyle/>
                    <a:p>
                      <a:pPr algn="ctr" fontAlgn="ctr"/>
                      <a:r>
                        <a:rPr lang="en-US" sz="1700" u="none" strike="noStrike">
                          <a:effectLst/>
                        </a:rPr>
                        <a:t>$26.00 </a:t>
                      </a:r>
                      <a:endParaRPr lang="en-US" sz="1700" b="0" i="0" u="none" strike="noStrike">
                        <a:solidFill>
                          <a:srgbClr val="000000"/>
                        </a:solidFill>
                        <a:effectLst/>
                        <a:latin typeface="Roboto" panose="02000000000000000000" pitchFamily="2" charset="0"/>
                      </a:endParaRPr>
                    </a:p>
                  </a:txBody>
                  <a:tcPr marL="10037" marR="10037" marT="10037" marB="0" anchor="ctr"/>
                </a:tc>
                <a:tc>
                  <a:txBody>
                    <a:bodyPr/>
                    <a:lstStyle/>
                    <a:p>
                      <a:pPr algn="ctr" fontAlgn="ctr"/>
                      <a:r>
                        <a:rPr lang="en-US" sz="1700" u="none" strike="noStrike">
                          <a:effectLst/>
                        </a:rPr>
                        <a:t>$5.00 </a:t>
                      </a:r>
                      <a:endParaRPr lang="en-US" sz="1700" b="0" i="0" u="none" strike="noStrike">
                        <a:solidFill>
                          <a:srgbClr val="000000"/>
                        </a:solidFill>
                        <a:effectLst/>
                        <a:latin typeface="Roboto" panose="02000000000000000000" pitchFamily="2" charset="0"/>
                      </a:endParaRPr>
                    </a:p>
                  </a:txBody>
                  <a:tcPr marL="10037" marR="10037" marT="10037" marB="0" anchor="ctr"/>
                </a:tc>
                <a:tc>
                  <a:txBody>
                    <a:bodyPr/>
                    <a:lstStyle/>
                    <a:p>
                      <a:pPr algn="ctr" fontAlgn="ctr"/>
                      <a:r>
                        <a:rPr lang="en-US" sz="1700" u="none" strike="noStrike">
                          <a:effectLst/>
                        </a:rPr>
                        <a:t>$44.25 </a:t>
                      </a:r>
                      <a:endParaRPr lang="en-US" sz="1700" b="0" i="0" u="none" strike="noStrike">
                        <a:solidFill>
                          <a:srgbClr val="000000"/>
                        </a:solidFill>
                        <a:effectLst/>
                        <a:latin typeface="Roboto" panose="02000000000000000000" pitchFamily="2" charset="0"/>
                      </a:endParaRPr>
                    </a:p>
                  </a:txBody>
                  <a:tcPr marL="10037" marR="10037" marT="10037" marB="0" anchor="ctr"/>
                </a:tc>
                <a:extLst>
                  <a:ext uri="{0D108BD9-81ED-4DB2-BD59-A6C34878D82A}">
                    <a16:rowId xmlns:a16="http://schemas.microsoft.com/office/drawing/2014/main" val="949486000"/>
                  </a:ext>
                </a:extLst>
              </a:tr>
            </a:tbl>
          </a:graphicData>
        </a:graphic>
      </p:graphicFrame>
    </p:spTree>
    <p:extLst>
      <p:ext uri="{BB962C8B-B14F-4D97-AF65-F5344CB8AC3E}">
        <p14:creationId xmlns:p14="http://schemas.microsoft.com/office/powerpoint/2010/main" val="2501999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C75D59-2652-EC9E-38F5-80B82B59854A}"/>
              </a:ext>
            </a:extLst>
          </p:cNvPr>
          <p:cNvSpPr>
            <a:spLocks noGrp="1"/>
          </p:cNvSpPr>
          <p:nvPr>
            <p:ph type="body" sz="quarter" idx="26"/>
          </p:nvPr>
        </p:nvSpPr>
        <p:spPr>
          <a:xfrm>
            <a:off x="1097279" y="1400165"/>
            <a:ext cx="12537979" cy="707886"/>
          </a:xfrm>
          <a:solidFill>
            <a:schemeClr val="bg1">
              <a:alpha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91440" rIns="274320" bIns="0" numCol="1" anchor="t" anchorCtr="0" compatLnSpc="1">
            <a:prstTxWarp prst="textNoShape">
              <a:avLst/>
            </a:prstTxWarp>
            <a:spAutoFit/>
          </a:bodyPr>
          <a:lstStyle/>
          <a:p>
            <a:r>
              <a:rPr lang="en-US" sz="4000"/>
              <a:t>Resources</a:t>
            </a:r>
          </a:p>
        </p:txBody>
      </p:sp>
      <p:sp>
        <p:nvSpPr>
          <p:cNvPr id="3" name="Text Placeholder 2">
            <a:extLst>
              <a:ext uri="{FF2B5EF4-FFF2-40B4-BE49-F238E27FC236}">
                <a16:creationId xmlns:a16="http://schemas.microsoft.com/office/drawing/2014/main" id="{A311AB02-A835-4988-A85A-CE4340759848}"/>
              </a:ext>
            </a:extLst>
          </p:cNvPr>
          <p:cNvSpPr>
            <a:spLocks noGrp="1"/>
          </p:cNvSpPr>
          <p:nvPr>
            <p:ph type="body" sz="quarter" idx="28"/>
          </p:nvPr>
        </p:nvSpPr>
        <p:spPr>
          <a:xfrm>
            <a:off x="1922463" y="2513801"/>
            <a:ext cx="12388494" cy="4644707"/>
          </a:xfrm>
        </p:spPr>
        <p:txBody>
          <a:bodyPr/>
          <a:lstStyle/>
          <a:p>
            <a:r>
              <a:rPr lang="en-US">
                <a:hlinkClick r:id="rId3"/>
              </a:rPr>
              <a:t>Travel Policy </a:t>
            </a:r>
            <a:r>
              <a:rPr lang="en-US"/>
              <a:t>(updated policy to be posted prior to 1/1/24)</a:t>
            </a:r>
          </a:p>
          <a:p>
            <a:pPr lvl="1"/>
            <a:r>
              <a:rPr lang="en-US"/>
              <a:t>FAQs (Appendix K)</a:t>
            </a:r>
          </a:p>
          <a:p>
            <a:r>
              <a:rPr lang="en-US">
                <a:hlinkClick r:id="rId4"/>
              </a:rPr>
              <a:t>GSA (domestic rates)</a:t>
            </a:r>
            <a:endParaRPr lang="en-US"/>
          </a:p>
          <a:p>
            <a:r>
              <a:rPr lang="en-US">
                <a:hlinkClick r:id="rId5"/>
              </a:rPr>
              <a:t>US Department of Defense (Alaska, Hawaii and US Territories)</a:t>
            </a:r>
            <a:endParaRPr lang="en-US"/>
          </a:p>
          <a:p>
            <a:r>
              <a:rPr lang="en-US">
                <a:hlinkClick r:id="rId6"/>
              </a:rPr>
              <a:t>US Department of State (international/foreign rates)</a:t>
            </a:r>
            <a:endParaRPr lang="en-US"/>
          </a:p>
          <a:p>
            <a:pPr marR="0"/>
            <a:r>
              <a:rPr lang="en-US">
                <a:hlinkClick r:id="rId7"/>
              </a:rPr>
              <a:t>Travel Claim Worksheet</a:t>
            </a:r>
            <a:endParaRPr lang="en-US"/>
          </a:p>
        </p:txBody>
      </p:sp>
      <p:sp>
        <p:nvSpPr>
          <p:cNvPr id="4" name="Slide Number Placeholder 3">
            <a:extLst>
              <a:ext uri="{FF2B5EF4-FFF2-40B4-BE49-F238E27FC236}">
                <a16:creationId xmlns:a16="http://schemas.microsoft.com/office/drawing/2014/main" id="{8507A7F7-7558-7263-F458-A786C7492CCA}"/>
              </a:ext>
            </a:extLst>
          </p:cNvPr>
          <p:cNvSpPr>
            <a:spLocks noGrp="1"/>
          </p:cNvSpPr>
          <p:nvPr>
            <p:ph type="sldNum" sz="quarter" idx="29"/>
          </p:nvPr>
        </p:nvSpPr>
        <p:spPr/>
        <p:txBody>
          <a:bodyPr/>
          <a:lstStyle/>
          <a:p>
            <a:fld id="{6C9686C1-DB47-8441-80A6-071E2EAEA2B5}" type="slidenum">
              <a:rPr lang="en-US" altLang="en-US" smtClean="0"/>
              <a:pPr/>
              <a:t>22</a:t>
            </a:fld>
            <a:endParaRPr lang="en-US" altLang="en-US"/>
          </a:p>
        </p:txBody>
      </p:sp>
      <p:sp>
        <p:nvSpPr>
          <p:cNvPr id="6" name="Footer Placeholder 5">
            <a:extLst>
              <a:ext uri="{FF2B5EF4-FFF2-40B4-BE49-F238E27FC236}">
                <a16:creationId xmlns:a16="http://schemas.microsoft.com/office/drawing/2014/main" id="{3C0C37B8-2B16-D174-BA23-1C2971CC0D6C}"/>
              </a:ext>
            </a:extLst>
          </p:cNvPr>
          <p:cNvSpPr>
            <a:spLocks noGrp="1"/>
          </p:cNvSpPr>
          <p:nvPr>
            <p:ph type="ftr" sz="quarter" idx="12"/>
          </p:nvPr>
        </p:nvSpPr>
        <p:spPr/>
        <p:txBody>
          <a:bodyPr/>
          <a:lstStyle/>
          <a:p>
            <a:r>
              <a:rPr lang="en-US"/>
              <a:t>Travel Policy</a:t>
            </a:r>
          </a:p>
        </p:txBody>
      </p:sp>
    </p:spTree>
    <p:extLst>
      <p:ext uri="{BB962C8B-B14F-4D97-AF65-F5344CB8AC3E}">
        <p14:creationId xmlns:p14="http://schemas.microsoft.com/office/powerpoint/2010/main" val="1810999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A93898FF-D987-4B0E-BFB4-85F5EB356D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4626742" cy="8229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A2B3EA3-FEBF-40E2-B80F-9D802CF67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626742" cy="82296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a:extLst>
              <a:ext uri="{FF2B5EF4-FFF2-40B4-BE49-F238E27FC236}">
                <a16:creationId xmlns:a16="http://schemas.microsoft.com/office/drawing/2014/main" id="{5516C1EB-8D62-4BF0-92B5-02E6AE43B1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4626742" cy="8234856"/>
          </a:xfrm>
          <a:prstGeom prst="rect">
            <a:avLst/>
          </a:prstGeom>
        </p:spPr>
      </p:pic>
      <p:sp>
        <p:nvSpPr>
          <p:cNvPr id="22" name="Rectangle 21">
            <a:extLst>
              <a:ext uri="{FF2B5EF4-FFF2-40B4-BE49-F238E27FC236}">
                <a16:creationId xmlns:a16="http://schemas.microsoft.com/office/drawing/2014/main" id="{A737E5B8-8F31-4942-B159-B213C4D6D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626742" cy="82296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828" y="0"/>
            <a:ext cx="14626743" cy="822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 name="Rectangle 25">
            <a:extLst>
              <a:ext uri="{FF2B5EF4-FFF2-40B4-BE49-F238E27FC236}">
                <a16:creationId xmlns:a16="http://schemas.microsoft.com/office/drawing/2014/main" id="{D12128B6-ED88-4712-866F-66C86EE34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4013" y="0"/>
            <a:ext cx="13375176" cy="8244867"/>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pic>
        <p:nvPicPr>
          <p:cNvPr id="7" name="Picture 6" descr="A red and white letter on a black background&#10;&#10;Description automatically generated">
            <a:extLst>
              <a:ext uri="{FF2B5EF4-FFF2-40B4-BE49-F238E27FC236}">
                <a16:creationId xmlns:a16="http://schemas.microsoft.com/office/drawing/2014/main" id="{88F11EFA-A91C-2D3B-4538-8C842BFA59E6}"/>
              </a:ext>
            </a:extLst>
          </p:cNvPr>
          <p:cNvPicPr>
            <a:picLocks noChangeAspect="1"/>
          </p:cNvPicPr>
          <p:nvPr/>
        </p:nvPicPr>
        <p:blipFill>
          <a:blip r:embed="rId4"/>
          <a:stretch>
            <a:fillRect/>
          </a:stretch>
        </p:blipFill>
        <p:spPr>
          <a:xfrm>
            <a:off x="969963" y="204788"/>
            <a:ext cx="6102350" cy="863600"/>
          </a:xfrm>
          <a:prstGeom prst="rect">
            <a:avLst/>
          </a:prstGeom>
        </p:spPr>
      </p:pic>
      <p:pic>
        <p:nvPicPr>
          <p:cNvPr id="11" name="Picture Placeholder 10" descr="A tree on the side of a road&#10;&#10;Description automatically generated">
            <a:extLst>
              <a:ext uri="{FF2B5EF4-FFF2-40B4-BE49-F238E27FC236}">
                <a16:creationId xmlns:a16="http://schemas.microsoft.com/office/drawing/2014/main" id="{4DF9F7A4-D2F2-17D4-6E3C-BA86522FE6B7}"/>
              </a:ext>
            </a:extLst>
          </p:cNvPr>
          <p:cNvPicPr>
            <a:picLocks noGrp="1" noChangeAspect="1"/>
          </p:cNvPicPr>
          <p:nvPr>
            <p:ph type="pic" sz="quarter" idx="10"/>
          </p:nvPr>
        </p:nvPicPr>
        <p:blipFill>
          <a:blip r:embed="rId5"/>
          <a:srcRect l="22222" r="22222"/>
          <a:stretch>
            <a:fillRect/>
          </a:stretch>
        </p:blipFill>
        <p:spPr>
          <a:xfrm>
            <a:off x="969963" y="1147763"/>
            <a:ext cx="6102350" cy="6875463"/>
          </a:xfrm>
        </p:spPr>
      </p:pic>
      <p:sp>
        <p:nvSpPr>
          <p:cNvPr id="2" name="Title 1">
            <a:extLst>
              <a:ext uri="{FF2B5EF4-FFF2-40B4-BE49-F238E27FC236}">
                <a16:creationId xmlns:a16="http://schemas.microsoft.com/office/drawing/2014/main" id="{C6AD182D-93C9-DF66-60C9-F95D7BF1DD25}"/>
              </a:ext>
            </a:extLst>
          </p:cNvPr>
          <p:cNvSpPr>
            <a:spLocks noGrp="1"/>
          </p:cNvSpPr>
          <p:nvPr>
            <p:ph type="ctrTitle"/>
          </p:nvPr>
        </p:nvSpPr>
        <p:spPr>
          <a:xfrm>
            <a:off x="7658020" y="2874756"/>
            <a:ext cx="5764680" cy="4010488"/>
          </a:xfrm>
        </p:spPr>
        <p:txBody>
          <a:bodyPr vert="horz" lIns="91440" tIns="45720" rIns="91440" bIns="45720" rtlCol="0" anchor="t">
            <a:normAutofit/>
          </a:bodyPr>
          <a:lstStyle/>
          <a:p>
            <a:pPr algn="l" defTabSz="914400"/>
            <a:r>
              <a:rPr lang="en-US" sz="5800" kern="1200">
                <a:solidFill>
                  <a:schemeClr val="tx1"/>
                </a:solidFill>
                <a:latin typeface="+mj-lt"/>
                <a:ea typeface="+mj-ea"/>
                <a:cs typeface="+mj-cs"/>
              </a:rPr>
              <a:t>Thank you</a:t>
            </a:r>
          </a:p>
        </p:txBody>
      </p:sp>
      <p:sp>
        <p:nvSpPr>
          <p:cNvPr id="3" name="Subtitle 2">
            <a:extLst>
              <a:ext uri="{FF2B5EF4-FFF2-40B4-BE49-F238E27FC236}">
                <a16:creationId xmlns:a16="http://schemas.microsoft.com/office/drawing/2014/main" id="{CD7B8E94-0A95-2873-4C5A-D131D8163344}"/>
              </a:ext>
            </a:extLst>
          </p:cNvPr>
          <p:cNvSpPr>
            <a:spLocks noGrp="1"/>
          </p:cNvSpPr>
          <p:nvPr>
            <p:ph type="subTitle" idx="1"/>
          </p:nvPr>
        </p:nvSpPr>
        <p:spPr>
          <a:xfrm>
            <a:off x="7658020" y="668070"/>
            <a:ext cx="5764680" cy="1995372"/>
          </a:xfrm>
        </p:spPr>
        <p:txBody>
          <a:bodyPr vert="horz" lIns="91440" tIns="45720" rIns="91440" bIns="45720" rtlCol="0" anchor="b">
            <a:normAutofit/>
          </a:bodyPr>
          <a:lstStyle/>
          <a:p>
            <a:pPr algn="l" defTabSz="914400">
              <a:lnSpc>
                <a:spcPct val="90000"/>
              </a:lnSpc>
              <a:spcBef>
                <a:spcPts val="1000"/>
              </a:spcBef>
            </a:pPr>
            <a:endParaRPr lang="en-US" sz="2400" kern="1200">
              <a:solidFill>
                <a:schemeClr val="tx1">
                  <a:alpha val="70000"/>
                </a:schemeClr>
              </a:solidFill>
              <a:latin typeface="+mn-lt"/>
              <a:ea typeface="+mn-ea"/>
              <a:cs typeface="+mn-cs"/>
            </a:endParaRPr>
          </a:p>
          <a:p>
            <a:pPr algn="l" defTabSz="914400">
              <a:lnSpc>
                <a:spcPct val="90000"/>
              </a:lnSpc>
              <a:spcBef>
                <a:spcPts val="1000"/>
              </a:spcBef>
            </a:pPr>
            <a:endParaRPr lang="en-US" sz="2400" kern="1200">
              <a:solidFill>
                <a:schemeClr val="tx1">
                  <a:alpha val="70000"/>
                </a:schemeClr>
              </a:solidFill>
              <a:latin typeface="+mn-lt"/>
              <a:ea typeface="+mn-ea"/>
              <a:cs typeface="+mn-cs"/>
            </a:endParaRPr>
          </a:p>
        </p:txBody>
      </p:sp>
      <p:sp>
        <p:nvSpPr>
          <p:cNvPr id="5" name="Slide Number Placeholder 4">
            <a:extLst>
              <a:ext uri="{FF2B5EF4-FFF2-40B4-BE49-F238E27FC236}">
                <a16:creationId xmlns:a16="http://schemas.microsoft.com/office/drawing/2014/main" id="{644E77B0-05EA-2D6A-3F0D-5C315CD07013}"/>
              </a:ext>
            </a:extLst>
          </p:cNvPr>
          <p:cNvSpPr>
            <a:spLocks noGrp="1"/>
          </p:cNvSpPr>
          <p:nvPr>
            <p:ph type="sldNum" sz="quarter" idx="11"/>
          </p:nvPr>
        </p:nvSpPr>
        <p:spPr>
          <a:xfrm>
            <a:off x="14061956" y="21573"/>
            <a:ext cx="564786" cy="570586"/>
          </a:xfrm>
        </p:spPr>
        <p:txBody>
          <a:bodyPr vert="horz" lIns="91440" tIns="45720" rIns="91440" bIns="45720" rtlCol="0" anchor="ctr">
            <a:normAutofit/>
          </a:bodyPr>
          <a:lstStyle/>
          <a:p>
            <a:pPr algn="ctr" defTabSz="914400">
              <a:spcAft>
                <a:spcPts val="600"/>
              </a:spcAft>
            </a:pPr>
            <a:fld id="{1625A13B-BB71-8D4A-9E64-B94CF4F5D396}" type="slidenum">
              <a:rPr lang="en-US" altLang="en-US" sz="1100">
                <a:solidFill>
                  <a:schemeClr val="tx1">
                    <a:alpha val="70000"/>
                  </a:schemeClr>
                </a:solidFill>
                <a:latin typeface="+mn-lt"/>
                <a:ea typeface="+mn-ea"/>
                <a:cs typeface="+mn-cs"/>
              </a:rPr>
              <a:pPr algn="ctr" defTabSz="914400">
                <a:spcAft>
                  <a:spcPts val="600"/>
                </a:spcAft>
              </a:pPr>
              <a:t>23</a:t>
            </a:fld>
            <a:endParaRPr lang="en-US" altLang="en-US" sz="1100">
              <a:solidFill>
                <a:schemeClr val="tx1">
                  <a:alpha val="70000"/>
                </a:schemeClr>
              </a:solidFill>
              <a:latin typeface="+mn-lt"/>
              <a:ea typeface="+mn-ea"/>
              <a:cs typeface="+mn-cs"/>
            </a:endParaRPr>
          </a:p>
        </p:txBody>
      </p:sp>
    </p:spTree>
    <p:extLst>
      <p:ext uri="{BB962C8B-B14F-4D97-AF65-F5344CB8AC3E}">
        <p14:creationId xmlns:p14="http://schemas.microsoft.com/office/powerpoint/2010/main" val="879592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29"/>
          </p:nvPr>
        </p:nvSpPr>
        <p:spPr/>
        <p:txBody>
          <a:bodyPr/>
          <a:lstStyle/>
          <a:p>
            <a:fld id="{6C9686C1-DB47-8441-80A6-071E2EAEA2B5}" type="slidenum">
              <a:rPr lang="en-US" altLang="en-US" smtClean="0"/>
              <a:pPr/>
              <a:t>3</a:t>
            </a:fld>
            <a:endParaRPr lang="en-US" altLang="en-US"/>
          </a:p>
        </p:txBody>
      </p:sp>
      <p:sp>
        <p:nvSpPr>
          <p:cNvPr id="15" name="Text Placeholder 14"/>
          <p:cNvSpPr>
            <a:spLocks noGrp="1"/>
          </p:cNvSpPr>
          <p:nvPr>
            <p:ph type="body" sz="quarter" idx="26"/>
          </p:nvPr>
        </p:nvSpPr>
        <p:spPr>
          <a:xfrm>
            <a:off x="1097279" y="1400165"/>
            <a:ext cx="12537979" cy="707886"/>
          </a:xfrm>
        </p:spPr>
        <p:txBody>
          <a:bodyPr/>
          <a:lstStyle/>
          <a:p>
            <a:r>
              <a:rPr lang="en-US" sz="4000"/>
              <a:t>Why Move to Per Diem</a:t>
            </a:r>
          </a:p>
        </p:txBody>
      </p:sp>
      <p:sp>
        <p:nvSpPr>
          <p:cNvPr id="16" name="Text Placeholder 15"/>
          <p:cNvSpPr>
            <a:spLocks noGrp="1"/>
          </p:cNvSpPr>
          <p:nvPr>
            <p:ph type="body" sz="quarter" idx="28"/>
          </p:nvPr>
        </p:nvSpPr>
        <p:spPr>
          <a:xfrm>
            <a:off x="1922929" y="2732567"/>
            <a:ext cx="11963192" cy="4820418"/>
          </a:xfrm>
        </p:spPr>
        <p:txBody>
          <a:bodyPr/>
          <a:lstStyle/>
          <a:p>
            <a:pPr algn="l"/>
            <a:r>
              <a:rPr lang="en-US">
                <a:solidFill>
                  <a:srgbClr val="323130"/>
                </a:solidFill>
                <a:latin typeface="Arial" panose="020B0604020202020204" pitchFamily="34" charset="0"/>
                <a:cs typeface="Arial" panose="020B0604020202020204" pitchFamily="34" charset="0"/>
              </a:rPr>
              <a:t>Eliminate receipts</a:t>
            </a:r>
          </a:p>
          <a:p>
            <a:pPr algn="l"/>
            <a:r>
              <a:rPr lang="en-US" sz="3200">
                <a:solidFill>
                  <a:srgbClr val="323130"/>
                </a:solidFill>
                <a:latin typeface="Arial" panose="020B0604020202020204" pitchFamily="34" charset="0"/>
                <a:cs typeface="Arial" panose="020B0604020202020204" pitchFamily="34" charset="0"/>
              </a:rPr>
              <a:t>Comply with federal guideline</a:t>
            </a:r>
          </a:p>
          <a:p>
            <a:pPr algn="l"/>
            <a:r>
              <a:rPr lang="en-US">
                <a:solidFill>
                  <a:srgbClr val="323130"/>
                </a:solidFill>
                <a:latin typeface="Arial" panose="020B0604020202020204" pitchFamily="34" charset="0"/>
                <a:cs typeface="Arial" panose="020B0604020202020204" pitchFamily="34" charset="0"/>
              </a:rPr>
              <a:t>Avoid tax implications</a:t>
            </a:r>
          </a:p>
          <a:p>
            <a:pPr algn="l"/>
            <a:endParaRPr lang="en-US">
              <a:solidFill>
                <a:srgbClr val="323130"/>
              </a:solidFill>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6B15C653-33DB-D7AC-7E90-232B88D7C6FE}"/>
              </a:ext>
            </a:extLst>
          </p:cNvPr>
          <p:cNvSpPr>
            <a:spLocks noGrp="1"/>
          </p:cNvSpPr>
          <p:nvPr>
            <p:ph type="ftr" sz="quarter" idx="12"/>
          </p:nvPr>
        </p:nvSpPr>
        <p:spPr/>
        <p:txBody>
          <a:bodyPr/>
          <a:lstStyle/>
          <a:p>
            <a:r>
              <a:rPr lang="en-US"/>
              <a:t>Travel Policy</a:t>
            </a:r>
          </a:p>
        </p:txBody>
      </p:sp>
    </p:spTree>
    <p:extLst>
      <p:ext uri="{BB962C8B-B14F-4D97-AF65-F5344CB8AC3E}">
        <p14:creationId xmlns:p14="http://schemas.microsoft.com/office/powerpoint/2010/main" val="2590610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1D221F3-564C-A2A2-2F43-0E3C02E021ED}"/>
              </a:ext>
            </a:extLst>
          </p:cNvPr>
          <p:cNvSpPr>
            <a:spLocks noGrp="1"/>
          </p:cNvSpPr>
          <p:nvPr>
            <p:ph type="body" sz="quarter" idx="26"/>
          </p:nvPr>
        </p:nvSpPr>
        <p:spPr>
          <a:xfrm>
            <a:off x="1097279" y="1400165"/>
            <a:ext cx="12537979" cy="707886"/>
          </a:xfrm>
        </p:spPr>
        <p:txBody>
          <a:bodyPr/>
          <a:lstStyle/>
          <a:p>
            <a:r>
              <a:rPr lang="en-US" sz="4000" dirty="0"/>
              <a:t>Policy Implementation</a:t>
            </a:r>
          </a:p>
        </p:txBody>
      </p:sp>
      <p:sp>
        <p:nvSpPr>
          <p:cNvPr id="3" name="Text Placeholder 2">
            <a:extLst>
              <a:ext uri="{FF2B5EF4-FFF2-40B4-BE49-F238E27FC236}">
                <a16:creationId xmlns:a16="http://schemas.microsoft.com/office/drawing/2014/main" id="{B006C5CF-471E-AD55-ABF2-3BB67646E74D}"/>
              </a:ext>
            </a:extLst>
          </p:cNvPr>
          <p:cNvSpPr>
            <a:spLocks noGrp="1"/>
          </p:cNvSpPr>
          <p:nvPr>
            <p:ph type="body" sz="quarter" idx="28"/>
          </p:nvPr>
        </p:nvSpPr>
        <p:spPr>
          <a:xfrm>
            <a:off x="1922463" y="2329570"/>
            <a:ext cx="12388960" cy="5019698"/>
          </a:xfrm>
        </p:spPr>
        <p:txBody>
          <a:bodyPr/>
          <a:lstStyle/>
          <a:p>
            <a:r>
              <a:rPr lang="en-US" dirty="0"/>
              <a:t>Available via CSU Policy Library (</a:t>
            </a:r>
            <a:r>
              <a:rPr lang="en-US" dirty="0" err="1">
                <a:hlinkClick r:id="rId3"/>
              </a:rPr>
              <a:t>policystat</a:t>
            </a:r>
            <a:r>
              <a:rPr lang="en-US" dirty="0"/>
              <a:t>).</a:t>
            </a:r>
          </a:p>
          <a:p>
            <a:r>
              <a:rPr lang="en-US" dirty="0"/>
              <a:t>Policy must be implemented on 1/1/2024.</a:t>
            </a:r>
          </a:p>
          <a:p>
            <a:r>
              <a:rPr lang="en-US" dirty="0"/>
              <a:t>Campus travel policy may apply a more restrictive per diem value than CSU Policy. </a:t>
            </a:r>
          </a:p>
          <a:p>
            <a:pPr lvl="1"/>
            <a:r>
              <a:rPr lang="en-US" dirty="0"/>
              <a:t>Actuals cannot be used for M&amp;IE as it conflicts with CSU Policy.</a:t>
            </a:r>
          </a:p>
        </p:txBody>
      </p:sp>
      <p:sp>
        <p:nvSpPr>
          <p:cNvPr id="4" name="Slide Number Placeholder 3">
            <a:extLst>
              <a:ext uri="{FF2B5EF4-FFF2-40B4-BE49-F238E27FC236}">
                <a16:creationId xmlns:a16="http://schemas.microsoft.com/office/drawing/2014/main" id="{87203B16-B1CF-D1FD-43B9-A3B500EF6576}"/>
              </a:ext>
            </a:extLst>
          </p:cNvPr>
          <p:cNvSpPr>
            <a:spLocks noGrp="1"/>
          </p:cNvSpPr>
          <p:nvPr>
            <p:ph type="sldNum" sz="quarter" idx="29"/>
          </p:nvPr>
        </p:nvSpPr>
        <p:spPr/>
        <p:txBody>
          <a:bodyPr/>
          <a:lstStyle/>
          <a:p>
            <a:fld id="{6C9686C1-DB47-8441-80A6-071E2EAEA2B5}" type="slidenum">
              <a:rPr lang="en-US" altLang="en-US" smtClean="0"/>
              <a:pPr/>
              <a:t>4</a:t>
            </a:fld>
            <a:endParaRPr lang="en-US" altLang="en-US"/>
          </a:p>
        </p:txBody>
      </p:sp>
      <p:sp>
        <p:nvSpPr>
          <p:cNvPr id="6" name="Footer Placeholder 5">
            <a:extLst>
              <a:ext uri="{FF2B5EF4-FFF2-40B4-BE49-F238E27FC236}">
                <a16:creationId xmlns:a16="http://schemas.microsoft.com/office/drawing/2014/main" id="{328C507F-0647-0D8D-F0BE-4BFED9EBB413}"/>
              </a:ext>
            </a:extLst>
          </p:cNvPr>
          <p:cNvSpPr>
            <a:spLocks noGrp="1"/>
          </p:cNvSpPr>
          <p:nvPr>
            <p:ph type="ftr" sz="quarter" idx="12"/>
          </p:nvPr>
        </p:nvSpPr>
        <p:spPr/>
        <p:txBody>
          <a:bodyPr/>
          <a:lstStyle/>
          <a:p>
            <a:r>
              <a:rPr lang="en-US"/>
              <a:t>Travel Policy</a:t>
            </a:r>
          </a:p>
        </p:txBody>
      </p:sp>
    </p:spTree>
    <p:extLst>
      <p:ext uri="{BB962C8B-B14F-4D97-AF65-F5344CB8AC3E}">
        <p14:creationId xmlns:p14="http://schemas.microsoft.com/office/powerpoint/2010/main" val="3735983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29"/>
          </p:nvPr>
        </p:nvSpPr>
        <p:spPr/>
        <p:txBody>
          <a:bodyPr/>
          <a:lstStyle/>
          <a:p>
            <a:fld id="{6C9686C1-DB47-8441-80A6-071E2EAEA2B5}" type="slidenum">
              <a:rPr lang="en-US" altLang="en-US" smtClean="0"/>
              <a:pPr/>
              <a:t>5</a:t>
            </a:fld>
            <a:endParaRPr lang="en-US" altLang="en-US"/>
          </a:p>
        </p:txBody>
      </p:sp>
      <p:sp>
        <p:nvSpPr>
          <p:cNvPr id="15" name="Text Placeholder 14"/>
          <p:cNvSpPr>
            <a:spLocks noGrp="1"/>
          </p:cNvSpPr>
          <p:nvPr>
            <p:ph type="body" sz="quarter" idx="26"/>
          </p:nvPr>
        </p:nvSpPr>
        <p:spPr>
          <a:xfrm>
            <a:off x="1097279" y="1400165"/>
            <a:ext cx="12537979" cy="707886"/>
          </a:xfrm>
        </p:spPr>
        <p:txBody>
          <a:bodyPr/>
          <a:lstStyle/>
          <a:p>
            <a:r>
              <a:rPr lang="en-US" sz="4000"/>
              <a:t>What is the Per Diem Coverage</a:t>
            </a:r>
          </a:p>
        </p:txBody>
      </p:sp>
      <p:sp>
        <p:nvSpPr>
          <p:cNvPr id="5" name="Text Placeholder 15">
            <a:extLst>
              <a:ext uri="{FF2B5EF4-FFF2-40B4-BE49-F238E27FC236}">
                <a16:creationId xmlns:a16="http://schemas.microsoft.com/office/drawing/2014/main" id="{1E9F844E-3176-469D-86EA-4FB30E83797B}"/>
              </a:ext>
            </a:extLst>
          </p:cNvPr>
          <p:cNvSpPr txBox="1">
            <a:spLocks/>
          </p:cNvSpPr>
          <p:nvPr/>
        </p:nvSpPr>
        <p:spPr bwMode="auto">
          <a:xfrm>
            <a:off x="1922918" y="2323495"/>
            <a:ext cx="12250281" cy="5247293"/>
          </a:xfrm>
          <a:prstGeom prst="rect">
            <a:avLst/>
          </a:prstGeom>
          <a:solidFill>
            <a:schemeClr val="bg1">
              <a:alpha val="40000"/>
            </a:schemeClr>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182880" rIns="274320" bIns="91440" numCol="1" anchor="t" anchorCtr="0" compatLnSpc="1">
            <a:prstTxWarp prst="textNoShape">
              <a:avLst/>
            </a:prstTxWarp>
            <a:noAutofit/>
          </a:bodyPr>
          <a:lstStyle>
            <a:lvl1pPr marL="273050" indent="-273050" algn="l" defTabSz="1096963" rtl="0" eaLnBrk="1" fontAlgn="base" hangingPunct="1">
              <a:lnSpc>
                <a:spcPct val="120000"/>
              </a:lnSpc>
              <a:spcBef>
                <a:spcPts val="900"/>
              </a:spcBef>
              <a:spcAft>
                <a:spcPct val="0"/>
              </a:spcAft>
              <a:buClr>
                <a:schemeClr val="tx2"/>
              </a:buClr>
              <a:buFont typeface="Arial" charset="0"/>
              <a:buChar char="•"/>
              <a:defRPr sz="3200" kern="1200">
                <a:solidFill>
                  <a:schemeClr val="tx1"/>
                </a:solidFill>
                <a:latin typeface="Arial" charset="0"/>
                <a:ea typeface="Arial" charset="0"/>
                <a:cs typeface="Arial" charset="0"/>
              </a:defRPr>
            </a:lvl1pPr>
            <a:lvl2pPr marL="731520" indent="-273050" algn="l" defTabSz="1096963" rtl="0" eaLnBrk="1" fontAlgn="base" hangingPunct="1">
              <a:lnSpc>
                <a:spcPct val="120000"/>
              </a:lnSpc>
              <a:spcBef>
                <a:spcPts val="100"/>
              </a:spcBef>
              <a:spcAft>
                <a:spcPct val="0"/>
              </a:spcAft>
              <a:buClr>
                <a:schemeClr val="tx2"/>
              </a:buClr>
              <a:buFont typeface="Arial" charset="0"/>
              <a:buChar char="•"/>
              <a:defRPr sz="2800" kern="1200">
                <a:solidFill>
                  <a:schemeClr val="tx1"/>
                </a:solidFill>
                <a:latin typeface="Arial" charset="0"/>
                <a:ea typeface="Arial" charset="0"/>
                <a:cs typeface="Arial" charset="0"/>
              </a:defRPr>
            </a:lvl2pPr>
            <a:lvl3pPr marL="1280160" indent="-273050" algn="l" defTabSz="1096963" rtl="0" eaLnBrk="1" fontAlgn="base" hangingPunct="1">
              <a:lnSpc>
                <a:spcPct val="120000"/>
              </a:lnSpc>
              <a:spcBef>
                <a:spcPts val="500"/>
              </a:spcBef>
              <a:spcAft>
                <a:spcPct val="0"/>
              </a:spcAft>
              <a:buClr>
                <a:schemeClr val="tx2"/>
              </a:buClr>
              <a:buFont typeface="Arial" charset="0"/>
              <a:buChar char="•"/>
              <a:defRPr sz="2600" kern="1200">
                <a:solidFill>
                  <a:schemeClr val="tx1"/>
                </a:solidFill>
                <a:latin typeface="Arial" charset="0"/>
                <a:ea typeface="Arial" charset="0"/>
                <a:cs typeface="Arial" charset="0"/>
              </a:defRPr>
            </a:lvl3pPr>
            <a:lvl4pPr marL="1919288" indent="-273050" algn="l" defTabSz="1096963" rtl="0" eaLnBrk="1" fontAlgn="base" hangingPunct="1">
              <a:lnSpc>
                <a:spcPct val="120000"/>
              </a:lnSpc>
              <a:spcBef>
                <a:spcPts val="600"/>
              </a:spcBef>
              <a:spcAft>
                <a:spcPct val="0"/>
              </a:spcAft>
              <a:buClr>
                <a:schemeClr val="tx2"/>
              </a:buClr>
              <a:buFont typeface="Arial" charset="0"/>
              <a:buChar char="•"/>
              <a:defRPr sz="2400" kern="1200">
                <a:solidFill>
                  <a:schemeClr val="tx1"/>
                </a:solidFill>
                <a:latin typeface="Arial" charset="0"/>
                <a:ea typeface="Arial" charset="0"/>
                <a:cs typeface="Arial" charset="0"/>
              </a:defRPr>
            </a:lvl4pPr>
            <a:lvl5pPr marL="2468563" indent="-273050" algn="l" defTabSz="1096963" rtl="0" eaLnBrk="1" fontAlgn="base" hangingPunct="1">
              <a:lnSpc>
                <a:spcPct val="120000"/>
              </a:lnSpc>
              <a:spcBef>
                <a:spcPts val="600"/>
              </a:spcBef>
              <a:spcAft>
                <a:spcPct val="0"/>
              </a:spcAft>
              <a:buClr>
                <a:schemeClr val="tx2"/>
              </a:buClr>
              <a:buFont typeface="Arial" charset="0"/>
              <a:buChar char="•"/>
              <a:defRPr sz="2200" kern="1200">
                <a:solidFill>
                  <a:schemeClr val="tx1"/>
                </a:solidFill>
                <a:latin typeface="Arial" charset="0"/>
                <a:ea typeface="Arial" charset="0"/>
                <a:cs typeface="Arial"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spcBef>
                <a:spcPts val="600"/>
              </a:spcBef>
            </a:pPr>
            <a:r>
              <a:rPr lang="en-US">
                <a:solidFill>
                  <a:srgbClr val="323130"/>
                </a:solidFill>
                <a:latin typeface="Arial" panose="020B0604020202020204" pitchFamily="34" charset="0"/>
                <a:cs typeface="Arial" panose="020B0604020202020204" pitchFamily="34" charset="0"/>
              </a:rPr>
              <a:t>Continental United States (CONUS)</a:t>
            </a:r>
          </a:p>
          <a:p>
            <a:pPr lvl="1">
              <a:spcBef>
                <a:spcPts val="600"/>
              </a:spcBef>
            </a:pPr>
            <a:r>
              <a:rPr lang="en-US">
                <a:solidFill>
                  <a:srgbClr val="323130"/>
                </a:solidFill>
                <a:latin typeface="Arial" panose="020B0604020202020204" pitchFamily="34" charset="0"/>
                <a:cs typeface="Arial" panose="020B0604020202020204" pitchFamily="34" charset="0"/>
              </a:rPr>
              <a:t>Domestic Meals and Incidental Expenses (M&amp;IE).</a:t>
            </a:r>
            <a:br>
              <a:rPr lang="en-US">
                <a:solidFill>
                  <a:srgbClr val="323130"/>
                </a:solidFill>
                <a:latin typeface="Arial" panose="020B0604020202020204" pitchFamily="34" charset="0"/>
                <a:cs typeface="Arial" panose="020B0604020202020204" pitchFamily="34" charset="0"/>
              </a:rPr>
            </a:br>
            <a:r>
              <a:rPr lang="en-US" b="0" i="0" u="none" strike="noStrike">
                <a:solidFill>
                  <a:srgbClr val="1B1B1B"/>
                </a:solidFill>
                <a:effectLst/>
                <a:latin typeface="Source Sans Pro Web"/>
                <a:hlinkClick r:id="rId3" tooltip="GSA Home"/>
              </a:rPr>
              <a:t>U.S. General Services Administration</a:t>
            </a:r>
            <a:r>
              <a:rPr lang="en-US" b="0" i="0" u="none" strike="noStrike">
                <a:solidFill>
                  <a:srgbClr val="1B1B1B"/>
                </a:solidFill>
                <a:effectLst/>
                <a:latin typeface="Source Sans Pro Web"/>
              </a:rPr>
              <a:t> </a:t>
            </a:r>
            <a:r>
              <a:rPr lang="en-US">
                <a:solidFill>
                  <a:srgbClr val="1B1B1B"/>
                </a:solidFill>
                <a:latin typeface="Source Sans Pro Web"/>
              </a:rPr>
              <a:t>(</a:t>
            </a:r>
            <a:r>
              <a:rPr lang="en-US">
                <a:solidFill>
                  <a:srgbClr val="323130"/>
                </a:solidFill>
                <a:latin typeface="Arial" panose="020B0604020202020204" pitchFamily="34" charset="0"/>
                <a:cs typeface="Arial" panose="020B0604020202020204" pitchFamily="34" charset="0"/>
              </a:rPr>
              <a:t>GSA).</a:t>
            </a:r>
          </a:p>
          <a:p>
            <a:pPr>
              <a:spcBef>
                <a:spcPts val="600"/>
              </a:spcBef>
            </a:pPr>
            <a:r>
              <a:rPr lang="en-US">
                <a:solidFill>
                  <a:srgbClr val="323130"/>
                </a:solidFill>
                <a:latin typeface="Arial" panose="020B0604020202020204" pitchFamily="34" charset="0"/>
                <a:cs typeface="Arial" panose="020B0604020202020204" pitchFamily="34" charset="0"/>
              </a:rPr>
              <a:t>Outside the Continental United States (OCONUS)</a:t>
            </a:r>
          </a:p>
          <a:p>
            <a:pPr lvl="1">
              <a:spcBef>
                <a:spcPts val="600"/>
              </a:spcBef>
            </a:pPr>
            <a:r>
              <a:rPr lang="en-US">
                <a:solidFill>
                  <a:srgbClr val="323130"/>
                </a:solidFill>
                <a:latin typeface="Arial" panose="020B0604020202020204" pitchFamily="34" charset="0"/>
                <a:cs typeface="Arial" panose="020B0604020202020204" pitchFamily="34" charset="0"/>
              </a:rPr>
              <a:t>Alaska, Hawaii, and US territories.</a:t>
            </a:r>
            <a:br>
              <a:rPr lang="en-US">
                <a:solidFill>
                  <a:srgbClr val="323130"/>
                </a:solidFill>
                <a:latin typeface="Arial" panose="020B0604020202020204" pitchFamily="34" charset="0"/>
                <a:cs typeface="Arial" panose="020B0604020202020204" pitchFamily="34" charset="0"/>
              </a:rPr>
            </a:br>
            <a:r>
              <a:rPr lang="en-US">
                <a:hlinkClick r:id="rId4"/>
              </a:rPr>
              <a:t>US Department of Defense</a:t>
            </a:r>
            <a:r>
              <a:rPr lang="en-US"/>
              <a:t>.</a:t>
            </a:r>
            <a:endParaRPr lang="en-US">
              <a:solidFill>
                <a:srgbClr val="323130"/>
              </a:solidFill>
              <a:latin typeface="Arial" panose="020B0604020202020204" pitchFamily="34" charset="0"/>
              <a:cs typeface="Arial" panose="020B0604020202020204" pitchFamily="34" charset="0"/>
            </a:endParaRPr>
          </a:p>
          <a:p>
            <a:pPr lvl="1">
              <a:spcBef>
                <a:spcPts val="600"/>
              </a:spcBef>
            </a:pPr>
            <a:r>
              <a:rPr lang="en-US">
                <a:solidFill>
                  <a:srgbClr val="323130"/>
                </a:solidFill>
                <a:latin typeface="Arial" panose="020B0604020202020204" pitchFamily="34" charset="0"/>
                <a:cs typeface="Arial" panose="020B0604020202020204" pitchFamily="34" charset="0"/>
              </a:rPr>
              <a:t>International Meals and Incidentals.</a:t>
            </a:r>
            <a:br>
              <a:rPr lang="en-US">
                <a:solidFill>
                  <a:srgbClr val="323130"/>
                </a:solidFill>
                <a:latin typeface="Arial" panose="020B0604020202020204" pitchFamily="34" charset="0"/>
                <a:cs typeface="Arial" panose="020B0604020202020204" pitchFamily="34" charset="0"/>
              </a:rPr>
            </a:br>
            <a:r>
              <a:rPr lang="en-US">
                <a:solidFill>
                  <a:srgbClr val="323130"/>
                </a:solidFill>
                <a:latin typeface="Arial" panose="020B0604020202020204" pitchFamily="34" charset="0"/>
                <a:cs typeface="Arial" panose="020B0604020202020204" pitchFamily="34" charset="0"/>
                <a:hlinkClick r:id="rId5"/>
              </a:rPr>
              <a:t>U.S. Department of State</a:t>
            </a:r>
            <a:r>
              <a:rPr lang="en-US">
                <a:solidFill>
                  <a:srgbClr val="323130"/>
                </a:solidFill>
                <a:latin typeface="Arial" panose="020B0604020202020204" pitchFamily="34" charset="0"/>
                <a:cs typeface="Arial" panose="020B0604020202020204" pitchFamily="34" charset="0"/>
              </a:rPr>
              <a:t>.</a:t>
            </a:r>
          </a:p>
        </p:txBody>
      </p:sp>
      <p:sp>
        <p:nvSpPr>
          <p:cNvPr id="3" name="Footer Placeholder 2">
            <a:extLst>
              <a:ext uri="{FF2B5EF4-FFF2-40B4-BE49-F238E27FC236}">
                <a16:creationId xmlns:a16="http://schemas.microsoft.com/office/drawing/2014/main" id="{AF485268-4F91-0FF9-E03E-970A4BBC8D0C}"/>
              </a:ext>
            </a:extLst>
          </p:cNvPr>
          <p:cNvSpPr>
            <a:spLocks noGrp="1"/>
          </p:cNvSpPr>
          <p:nvPr>
            <p:ph type="ftr" sz="quarter" idx="12"/>
          </p:nvPr>
        </p:nvSpPr>
        <p:spPr/>
        <p:txBody>
          <a:bodyPr/>
          <a:lstStyle/>
          <a:p>
            <a:r>
              <a:rPr lang="en-US"/>
              <a:t>Travel Policy</a:t>
            </a:r>
          </a:p>
        </p:txBody>
      </p:sp>
    </p:spTree>
    <p:extLst>
      <p:ext uri="{BB962C8B-B14F-4D97-AF65-F5344CB8AC3E}">
        <p14:creationId xmlns:p14="http://schemas.microsoft.com/office/powerpoint/2010/main" val="1225524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29"/>
          </p:nvPr>
        </p:nvSpPr>
        <p:spPr/>
        <p:txBody>
          <a:bodyPr/>
          <a:lstStyle/>
          <a:p>
            <a:fld id="{6C9686C1-DB47-8441-80A6-071E2EAEA2B5}" type="slidenum">
              <a:rPr lang="en-US" altLang="en-US" smtClean="0"/>
              <a:pPr/>
              <a:t>6</a:t>
            </a:fld>
            <a:endParaRPr lang="en-US" altLang="en-US"/>
          </a:p>
        </p:txBody>
      </p:sp>
      <p:sp>
        <p:nvSpPr>
          <p:cNvPr id="15" name="Text Placeholder 14"/>
          <p:cNvSpPr>
            <a:spLocks noGrp="1"/>
          </p:cNvSpPr>
          <p:nvPr>
            <p:ph type="body" sz="quarter" idx="26"/>
          </p:nvPr>
        </p:nvSpPr>
        <p:spPr>
          <a:xfrm>
            <a:off x="1097279" y="1400165"/>
            <a:ext cx="12537979" cy="707886"/>
          </a:xfrm>
        </p:spPr>
        <p:txBody>
          <a:bodyPr/>
          <a:lstStyle/>
          <a:p>
            <a:r>
              <a:rPr lang="en-US" sz="4000"/>
              <a:t>What is the Per Diem Coverage (cont.)</a:t>
            </a:r>
          </a:p>
        </p:txBody>
      </p:sp>
      <p:sp>
        <p:nvSpPr>
          <p:cNvPr id="5" name="Text Placeholder 15">
            <a:extLst>
              <a:ext uri="{FF2B5EF4-FFF2-40B4-BE49-F238E27FC236}">
                <a16:creationId xmlns:a16="http://schemas.microsoft.com/office/drawing/2014/main" id="{1E9F844E-3176-469D-86EA-4FB30E83797B}"/>
              </a:ext>
            </a:extLst>
          </p:cNvPr>
          <p:cNvSpPr txBox="1">
            <a:spLocks/>
          </p:cNvSpPr>
          <p:nvPr/>
        </p:nvSpPr>
        <p:spPr bwMode="auto">
          <a:xfrm>
            <a:off x="1922919" y="2323495"/>
            <a:ext cx="12250281" cy="5247293"/>
          </a:xfrm>
          <a:prstGeom prst="rect">
            <a:avLst/>
          </a:prstGeom>
          <a:solidFill>
            <a:schemeClr val="bg1">
              <a:alpha val="40000"/>
            </a:schemeClr>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182880" rIns="274320" bIns="91440" numCol="1" anchor="t" anchorCtr="0" compatLnSpc="1">
            <a:prstTxWarp prst="textNoShape">
              <a:avLst/>
            </a:prstTxWarp>
            <a:noAutofit/>
          </a:bodyPr>
          <a:lstStyle>
            <a:lvl1pPr marL="273050" indent="-273050" algn="l" defTabSz="1096963" rtl="0" eaLnBrk="1" fontAlgn="base" hangingPunct="1">
              <a:lnSpc>
                <a:spcPct val="120000"/>
              </a:lnSpc>
              <a:spcBef>
                <a:spcPts val="900"/>
              </a:spcBef>
              <a:spcAft>
                <a:spcPct val="0"/>
              </a:spcAft>
              <a:buClr>
                <a:schemeClr val="tx2"/>
              </a:buClr>
              <a:buFont typeface="Arial" charset="0"/>
              <a:buChar char="•"/>
              <a:defRPr sz="3200" kern="1200">
                <a:solidFill>
                  <a:schemeClr val="tx1"/>
                </a:solidFill>
                <a:latin typeface="Arial" charset="0"/>
                <a:ea typeface="Arial" charset="0"/>
                <a:cs typeface="Arial" charset="0"/>
              </a:defRPr>
            </a:lvl1pPr>
            <a:lvl2pPr marL="731520" indent="-273050" algn="l" defTabSz="1096963" rtl="0" eaLnBrk="1" fontAlgn="base" hangingPunct="1">
              <a:lnSpc>
                <a:spcPct val="120000"/>
              </a:lnSpc>
              <a:spcBef>
                <a:spcPts val="100"/>
              </a:spcBef>
              <a:spcAft>
                <a:spcPct val="0"/>
              </a:spcAft>
              <a:buClr>
                <a:schemeClr val="tx2"/>
              </a:buClr>
              <a:buFont typeface="Arial" charset="0"/>
              <a:buChar char="•"/>
              <a:defRPr sz="2800" kern="1200">
                <a:solidFill>
                  <a:schemeClr val="tx1"/>
                </a:solidFill>
                <a:latin typeface="Arial" charset="0"/>
                <a:ea typeface="Arial" charset="0"/>
                <a:cs typeface="Arial" charset="0"/>
              </a:defRPr>
            </a:lvl2pPr>
            <a:lvl3pPr marL="1280160" indent="-273050" algn="l" defTabSz="1096963" rtl="0" eaLnBrk="1" fontAlgn="base" hangingPunct="1">
              <a:lnSpc>
                <a:spcPct val="120000"/>
              </a:lnSpc>
              <a:spcBef>
                <a:spcPts val="500"/>
              </a:spcBef>
              <a:spcAft>
                <a:spcPct val="0"/>
              </a:spcAft>
              <a:buClr>
                <a:schemeClr val="tx2"/>
              </a:buClr>
              <a:buFont typeface="Arial" charset="0"/>
              <a:buChar char="•"/>
              <a:defRPr sz="2600" kern="1200">
                <a:solidFill>
                  <a:schemeClr val="tx1"/>
                </a:solidFill>
                <a:latin typeface="Arial" charset="0"/>
                <a:ea typeface="Arial" charset="0"/>
                <a:cs typeface="Arial" charset="0"/>
              </a:defRPr>
            </a:lvl3pPr>
            <a:lvl4pPr marL="1919288" indent="-273050" algn="l" defTabSz="1096963" rtl="0" eaLnBrk="1" fontAlgn="base" hangingPunct="1">
              <a:lnSpc>
                <a:spcPct val="120000"/>
              </a:lnSpc>
              <a:spcBef>
                <a:spcPts val="600"/>
              </a:spcBef>
              <a:spcAft>
                <a:spcPct val="0"/>
              </a:spcAft>
              <a:buClr>
                <a:schemeClr val="tx2"/>
              </a:buClr>
              <a:buFont typeface="Arial" charset="0"/>
              <a:buChar char="•"/>
              <a:defRPr sz="2400" kern="1200">
                <a:solidFill>
                  <a:schemeClr val="tx1"/>
                </a:solidFill>
                <a:latin typeface="Arial" charset="0"/>
                <a:ea typeface="Arial" charset="0"/>
                <a:cs typeface="Arial" charset="0"/>
              </a:defRPr>
            </a:lvl4pPr>
            <a:lvl5pPr marL="2468563" indent="-273050" algn="l" defTabSz="1096963" rtl="0" eaLnBrk="1" fontAlgn="base" hangingPunct="1">
              <a:lnSpc>
                <a:spcPct val="120000"/>
              </a:lnSpc>
              <a:spcBef>
                <a:spcPts val="600"/>
              </a:spcBef>
              <a:spcAft>
                <a:spcPct val="0"/>
              </a:spcAft>
              <a:buClr>
                <a:schemeClr val="tx2"/>
              </a:buClr>
              <a:buFont typeface="Arial" charset="0"/>
              <a:buChar char="•"/>
              <a:defRPr sz="2200" kern="1200">
                <a:solidFill>
                  <a:schemeClr val="tx1"/>
                </a:solidFill>
                <a:latin typeface="Arial" charset="0"/>
                <a:ea typeface="Arial" charset="0"/>
                <a:cs typeface="Arial"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a:lstStyle>
          <a:p>
            <a:pPr>
              <a:spcBef>
                <a:spcPts val="600"/>
              </a:spcBef>
            </a:pPr>
            <a:r>
              <a:rPr lang="en-US" dirty="0">
                <a:solidFill>
                  <a:srgbClr val="323130"/>
                </a:solidFill>
                <a:latin typeface="Arial" panose="020B0604020202020204" pitchFamily="34" charset="0"/>
                <a:cs typeface="Arial" panose="020B0604020202020204" pitchFamily="34" charset="0"/>
              </a:rPr>
              <a:t>Rates refresh (anticipated schedule)</a:t>
            </a:r>
          </a:p>
          <a:p>
            <a:pPr lvl="1">
              <a:spcBef>
                <a:spcPts val="600"/>
              </a:spcBef>
            </a:pPr>
            <a:r>
              <a:rPr lang="en-US" dirty="0">
                <a:solidFill>
                  <a:srgbClr val="323130"/>
                </a:solidFill>
                <a:latin typeface="Arial" panose="020B0604020202020204" pitchFamily="34" charset="0"/>
                <a:cs typeface="Arial" panose="020B0604020202020204" pitchFamily="34" charset="0"/>
              </a:rPr>
              <a:t>GSA (US) – Annually, beginning of every fiscal year on 10/01 </a:t>
            </a:r>
          </a:p>
          <a:p>
            <a:pPr lvl="1">
              <a:spcBef>
                <a:spcPts val="600"/>
              </a:spcBef>
            </a:pPr>
            <a:r>
              <a:rPr lang="en-US" dirty="0">
                <a:solidFill>
                  <a:srgbClr val="323130"/>
                </a:solidFill>
                <a:latin typeface="Arial" panose="020B0604020202020204" pitchFamily="34" charset="0"/>
                <a:cs typeface="Arial" panose="020B0604020202020204" pitchFamily="34" charset="0"/>
              </a:rPr>
              <a:t>Dept of Defense (DoD) – Monthly</a:t>
            </a:r>
          </a:p>
          <a:p>
            <a:pPr lvl="1">
              <a:spcBef>
                <a:spcPts val="600"/>
              </a:spcBef>
            </a:pPr>
            <a:r>
              <a:rPr lang="en-US" dirty="0">
                <a:solidFill>
                  <a:srgbClr val="323130"/>
                </a:solidFill>
                <a:latin typeface="Arial" panose="020B0604020202020204" pitchFamily="34" charset="0"/>
                <a:cs typeface="Arial" panose="020B0604020202020204" pitchFamily="34" charset="0"/>
              </a:rPr>
              <a:t>US State Dept (Int’l) – Monthly </a:t>
            </a:r>
            <a:endParaRPr lang="en-US" sz="2000" dirty="0">
              <a:solidFill>
                <a:srgbClr val="323130"/>
              </a:solidFill>
              <a:latin typeface="Arial" panose="020B0604020202020204" pitchFamily="34" charset="0"/>
              <a:cs typeface="Arial" panose="020B0604020202020204" pitchFamily="34" charset="0"/>
            </a:endParaRPr>
          </a:p>
          <a:p>
            <a:pPr marL="0" indent="0">
              <a:spcBef>
                <a:spcPts val="600"/>
              </a:spcBef>
              <a:buNone/>
            </a:pPr>
            <a:endParaRPr lang="en-US" sz="2800" dirty="0"/>
          </a:p>
        </p:txBody>
      </p:sp>
      <p:sp>
        <p:nvSpPr>
          <p:cNvPr id="3" name="Footer Placeholder 2">
            <a:extLst>
              <a:ext uri="{FF2B5EF4-FFF2-40B4-BE49-F238E27FC236}">
                <a16:creationId xmlns:a16="http://schemas.microsoft.com/office/drawing/2014/main" id="{029351F8-8544-6A56-2B17-1F0A1CC2B383}"/>
              </a:ext>
            </a:extLst>
          </p:cNvPr>
          <p:cNvSpPr>
            <a:spLocks noGrp="1"/>
          </p:cNvSpPr>
          <p:nvPr>
            <p:ph type="ftr" sz="quarter" idx="12"/>
          </p:nvPr>
        </p:nvSpPr>
        <p:spPr/>
        <p:txBody>
          <a:bodyPr/>
          <a:lstStyle/>
          <a:p>
            <a:r>
              <a:rPr lang="en-US"/>
              <a:t>Travel Policy</a:t>
            </a:r>
          </a:p>
        </p:txBody>
      </p:sp>
    </p:spTree>
    <p:extLst>
      <p:ext uri="{BB962C8B-B14F-4D97-AF65-F5344CB8AC3E}">
        <p14:creationId xmlns:p14="http://schemas.microsoft.com/office/powerpoint/2010/main" val="3697763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3D609-4059-6A9E-08FE-A6C69166C449}"/>
              </a:ext>
            </a:extLst>
          </p:cNvPr>
          <p:cNvSpPr>
            <a:spLocks noGrp="1"/>
          </p:cNvSpPr>
          <p:nvPr>
            <p:ph type="title"/>
          </p:nvPr>
        </p:nvSpPr>
        <p:spPr/>
        <p:txBody>
          <a:bodyPr/>
          <a:lstStyle/>
          <a:p>
            <a:r>
              <a:rPr lang="en-US"/>
              <a:t>GSA (domestic/CONUS)</a:t>
            </a:r>
          </a:p>
        </p:txBody>
      </p:sp>
      <p:sp>
        <p:nvSpPr>
          <p:cNvPr id="3" name="Slide Number Placeholder 2">
            <a:extLst>
              <a:ext uri="{FF2B5EF4-FFF2-40B4-BE49-F238E27FC236}">
                <a16:creationId xmlns:a16="http://schemas.microsoft.com/office/drawing/2014/main" id="{4DA6D502-3823-BBFD-4FA0-C7D62A31BCA5}"/>
              </a:ext>
            </a:extLst>
          </p:cNvPr>
          <p:cNvSpPr>
            <a:spLocks noGrp="1"/>
          </p:cNvSpPr>
          <p:nvPr>
            <p:ph type="sldNum" sz="quarter" idx="10"/>
          </p:nvPr>
        </p:nvSpPr>
        <p:spPr/>
        <p:txBody>
          <a:bodyPr/>
          <a:lstStyle/>
          <a:p>
            <a:fld id="{5F937897-339B-B449-8C38-B0423CAEB7C4}" type="slidenum">
              <a:rPr lang="en-US" altLang="en-US" smtClean="0"/>
              <a:pPr/>
              <a:t>7</a:t>
            </a:fld>
            <a:endParaRPr lang="en-US" altLang="en-US"/>
          </a:p>
        </p:txBody>
      </p:sp>
      <p:sp>
        <p:nvSpPr>
          <p:cNvPr id="5" name="Footer Placeholder 4">
            <a:extLst>
              <a:ext uri="{FF2B5EF4-FFF2-40B4-BE49-F238E27FC236}">
                <a16:creationId xmlns:a16="http://schemas.microsoft.com/office/drawing/2014/main" id="{01F8A170-6D27-0DEF-5C97-BA9BD21FE886}"/>
              </a:ext>
            </a:extLst>
          </p:cNvPr>
          <p:cNvSpPr>
            <a:spLocks noGrp="1"/>
          </p:cNvSpPr>
          <p:nvPr>
            <p:ph type="ftr" sz="quarter" idx="12"/>
          </p:nvPr>
        </p:nvSpPr>
        <p:spPr/>
        <p:txBody>
          <a:bodyPr/>
          <a:lstStyle/>
          <a:p>
            <a:r>
              <a:rPr lang="en-US"/>
              <a:t>Travel Policy</a:t>
            </a:r>
          </a:p>
        </p:txBody>
      </p:sp>
      <p:pic>
        <p:nvPicPr>
          <p:cNvPr id="9" name="Picture 8">
            <a:extLst>
              <a:ext uri="{FF2B5EF4-FFF2-40B4-BE49-F238E27FC236}">
                <a16:creationId xmlns:a16="http://schemas.microsoft.com/office/drawing/2014/main" id="{838793E3-03A4-F458-7595-8EF1A880E784}"/>
              </a:ext>
            </a:extLst>
          </p:cNvPr>
          <p:cNvPicPr>
            <a:picLocks noChangeAspect="1"/>
          </p:cNvPicPr>
          <p:nvPr/>
        </p:nvPicPr>
        <p:blipFill rotWithShape="1">
          <a:blip r:embed="rId3"/>
          <a:srcRect b="11631"/>
          <a:stretch/>
        </p:blipFill>
        <p:spPr>
          <a:xfrm>
            <a:off x="2104873" y="2210100"/>
            <a:ext cx="10184999" cy="5230936"/>
          </a:xfrm>
          <a:prstGeom prst="rect">
            <a:avLst/>
          </a:prstGeom>
          <a:ln>
            <a:solidFill>
              <a:schemeClr val="tx1"/>
            </a:solidFill>
          </a:ln>
        </p:spPr>
      </p:pic>
    </p:spTree>
    <p:extLst>
      <p:ext uri="{BB962C8B-B14F-4D97-AF65-F5344CB8AC3E}">
        <p14:creationId xmlns:p14="http://schemas.microsoft.com/office/powerpoint/2010/main" val="505483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3D609-4059-6A9E-08FE-A6C69166C449}"/>
              </a:ext>
            </a:extLst>
          </p:cNvPr>
          <p:cNvSpPr>
            <a:spLocks noGrp="1"/>
          </p:cNvSpPr>
          <p:nvPr>
            <p:ph type="title"/>
          </p:nvPr>
        </p:nvSpPr>
        <p:spPr/>
        <p:txBody>
          <a:bodyPr/>
          <a:lstStyle/>
          <a:p>
            <a:r>
              <a:rPr lang="en-US"/>
              <a:t>GSA (domestic/CONUS)</a:t>
            </a:r>
          </a:p>
        </p:txBody>
      </p:sp>
      <p:sp>
        <p:nvSpPr>
          <p:cNvPr id="3" name="Slide Number Placeholder 2">
            <a:extLst>
              <a:ext uri="{FF2B5EF4-FFF2-40B4-BE49-F238E27FC236}">
                <a16:creationId xmlns:a16="http://schemas.microsoft.com/office/drawing/2014/main" id="{4DA6D502-3823-BBFD-4FA0-C7D62A31BCA5}"/>
              </a:ext>
            </a:extLst>
          </p:cNvPr>
          <p:cNvSpPr>
            <a:spLocks noGrp="1"/>
          </p:cNvSpPr>
          <p:nvPr>
            <p:ph type="sldNum" sz="quarter" idx="10"/>
          </p:nvPr>
        </p:nvSpPr>
        <p:spPr/>
        <p:txBody>
          <a:bodyPr/>
          <a:lstStyle/>
          <a:p>
            <a:fld id="{5F937897-339B-B449-8C38-B0423CAEB7C4}" type="slidenum">
              <a:rPr lang="en-US" altLang="en-US" smtClean="0"/>
              <a:pPr/>
              <a:t>8</a:t>
            </a:fld>
            <a:endParaRPr lang="en-US" altLang="en-US"/>
          </a:p>
        </p:txBody>
      </p:sp>
      <p:sp>
        <p:nvSpPr>
          <p:cNvPr id="5" name="Footer Placeholder 4">
            <a:extLst>
              <a:ext uri="{FF2B5EF4-FFF2-40B4-BE49-F238E27FC236}">
                <a16:creationId xmlns:a16="http://schemas.microsoft.com/office/drawing/2014/main" id="{01F8A170-6D27-0DEF-5C97-BA9BD21FE886}"/>
              </a:ext>
            </a:extLst>
          </p:cNvPr>
          <p:cNvSpPr>
            <a:spLocks noGrp="1"/>
          </p:cNvSpPr>
          <p:nvPr>
            <p:ph type="ftr" sz="quarter" idx="12"/>
          </p:nvPr>
        </p:nvSpPr>
        <p:spPr/>
        <p:txBody>
          <a:bodyPr/>
          <a:lstStyle/>
          <a:p>
            <a:r>
              <a:rPr lang="en-US"/>
              <a:t>Travel Policy</a:t>
            </a:r>
          </a:p>
        </p:txBody>
      </p:sp>
      <p:pic>
        <p:nvPicPr>
          <p:cNvPr id="1030" name="Picture 6">
            <a:extLst>
              <a:ext uri="{FF2B5EF4-FFF2-40B4-BE49-F238E27FC236}">
                <a16:creationId xmlns:a16="http://schemas.microsoft.com/office/drawing/2014/main" id="{EE0A9DAC-D463-9C88-F3FB-3025D331F3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1403" y="2274757"/>
            <a:ext cx="10448925" cy="52006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824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3D609-4059-6A9E-08FE-A6C69166C449}"/>
              </a:ext>
            </a:extLst>
          </p:cNvPr>
          <p:cNvSpPr>
            <a:spLocks noGrp="1"/>
          </p:cNvSpPr>
          <p:nvPr>
            <p:ph type="title"/>
          </p:nvPr>
        </p:nvSpPr>
        <p:spPr/>
        <p:txBody>
          <a:bodyPr/>
          <a:lstStyle/>
          <a:p>
            <a:r>
              <a:rPr lang="en-US"/>
              <a:t>GSA (domestic/CONUS)</a:t>
            </a:r>
          </a:p>
        </p:txBody>
      </p:sp>
      <p:sp>
        <p:nvSpPr>
          <p:cNvPr id="3" name="Slide Number Placeholder 2">
            <a:extLst>
              <a:ext uri="{FF2B5EF4-FFF2-40B4-BE49-F238E27FC236}">
                <a16:creationId xmlns:a16="http://schemas.microsoft.com/office/drawing/2014/main" id="{4DA6D502-3823-BBFD-4FA0-C7D62A31BCA5}"/>
              </a:ext>
            </a:extLst>
          </p:cNvPr>
          <p:cNvSpPr>
            <a:spLocks noGrp="1"/>
          </p:cNvSpPr>
          <p:nvPr>
            <p:ph type="sldNum" sz="quarter" idx="10"/>
          </p:nvPr>
        </p:nvSpPr>
        <p:spPr/>
        <p:txBody>
          <a:bodyPr/>
          <a:lstStyle/>
          <a:p>
            <a:fld id="{5F937897-339B-B449-8C38-B0423CAEB7C4}" type="slidenum">
              <a:rPr lang="en-US" altLang="en-US" smtClean="0"/>
              <a:pPr/>
              <a:t>9</a:t>
            </a:fld>
            <a:endParaRPr lang="en-US" altLang="en-US"/>
          </a:p>
        </p:txBody>
      </p:sp>
      <p:sp>
        <p:nvSpPr>
          <p:cNvPr id="5" name="Footer Placeholder 4">
            <a:extLst>
              <a:ext uri="{FF2B5EF4-FFF2-40B4-BE49-F238E27FC236}">
                <a16:creationId xmlns:a16="http://schemas.microsoft.com/office/drawing/2014/main" id="{01F8A170-6D27-0DEF-5C97-BA9BD21FE886}"/>
              </a:ext>
            </a:extLst>
          </p:cNvPr>
          <p:cNvSpPr>
            <a:spLocks noGrp="1"/>
          </p:cNvSpPr>
          <p:nvPr>
            <p:ph type="ftr" sz="quarter" idx="12"/>
          </p:nvPr>
        </p:nvSpPr>
        <p:spPr/>
        <p:txBody>
          <a:bodyPr/>
          <a:lstStyle/>
          <a:p>
            <a:r>
              <a:rPr lang="en-US"/>
              <a:t>Travel Policy</a:t>
            </a:r>
          </a:p>
        </p:txBody>
      </p:sp>
      <p:pic>
        <p:nvPicPr>
          <p:cNvPr id="7" name="Picture 6">
            <a:extLst>
              <a:ext uri="{FF2B5EF4-FFF2-40B4-BE49-F238E27FC236}">
                <a16:creationId xmlns:a16="http://schemas.microsoft.com/office/drawing/2014/main" id="{12E9B772-E6E6-BC04-67CE-D8BE61DF7053}"/>
              </a:ext>
            </a:extLst>
          </p:cNvPr>
          <p:cNvPicPr>
            <a:picLocks noChangeAspect="1"/>
          </p:cNvPicPr>
          <p:nvPr/>
        </p:nvPicPr>
        <p:blipFill>
          <a:blip r:embed="rId3"/>
          <a:stretch>
            <a:fillRect/>
          </a:stretch>
        </p:blipFill>
        <p:spPr>
          <a:xfrm>
            <a:off x="2038262" y="2365696"/>
            <a:ext cx="10209478" cy="4907560"/>
          </a:xfrm>
          <a:prstGeom prst="rect">
            <a:avLst/>
          </a:prstGeom>
          <a:ln>
            <a:solidFill>
              <a:schemeClr val="tx1"/>
            </a:solidFill>
          </a:ln>
        </p:spPr>
      </p:pic>
    </p:spTree>
    <p:extLst>
      <p:ext uri="{BB962C8B-B14F-4D97-AF65-F5344CB8AC3E}">
        <p14:creationId xmlns:p14="http://schemas.microsoft.com/office/powerpoint/2010/main" val="1928547234"/>
      </p:ext>
    </p:extLst>
  </p:cSld>
  <p:clrMapOvr>
    <a:masterClrMapping/>
  </p:clrMapOvr>
</p:sld>
</file>

<file path=ppt/theme/theme1.xml><?xml version="1.0" encoding="utf-8"?>
<a:theme xmlns:a="http://schemas.openxmlformats.org/drawingml/2006/main" name="Office Theme">
  <a:themeElements>
    <a:clrScheme name="Custom 13">
      <a:dk1>
        <a:srgbClr val="000000"/>
      </a:dk1>
      <a:lt1>
        <a:srgbClr val="FFFFFF"/>
      </a:lt1>
      <a:dk2>
        <a:srgbClr val="CC0B2A"/>
      </a:dk2>
      <a:lt2>
        <a:srgbClr val="57517B"/>
      </a:lt2>
      <a:accent1>
        <a:srgbClr val="677E38"/>
      </a:accent1>
      <a:accent2>
        <a:srgbClr val="767679"/>
      </a:accent2>
      <a:accent3>
        <a:srgbClr val="EBA900"/>
      </a:accent3>
      <a:accent4>
        <a:srgbClr val="881C40"/>
      </a:accent4>
      <a:accent5>
        <a:srgbClr val="00574A"/>
      </a:accent5>
      <a:accent6>
        <a:srgbClr val="245E90"/>
      </a:accent6>
      <a:hlink>
        <a:srgbClr val="3BAEE5"/>
      </a:hlink>
      <a:folHlink>
        <a:srgbClr val="767679"/>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638B7A3-CCD7-1545-B960-11B36DA1BB76}" vid="{F30D45DA-277F-AE48-8E36-5FBFEB925D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3F218059A5C44585C593EE4162C167" ma:contentTypeVersion="8" ma:contentTypeDescription="Create a new document." ma:contentTypeScope="" ma:versionID="7d476fef681d6e316f8f189285e5475b">
  <xsd:schema xmlns:xsd="http://www.w3.org/2001/XMLSchema" xmlns:xs="http://www.w3.org/2001/XMLSchema" xmlns:p="http://schemas.microsoft.com/office/2006/metadata/properties" xmlns:ns2="c8cd16cf-b28a-4d08-8e2d-9d89ab9eec4e" xmlns:ns3="54c9f48a-5cd9-41d9-b6c2-36466c55415e" targetNamespace="http://schemas.microsoft.com/office/2006/metadata/properties" ma:root="true" ma:fieldsID="c077a9c5923b9a090696ee1bbce5a944" ns2:_="" ns3:_="">
    <xsd:import namespace="c8cd16cf-b28a-4d08-8e2d-9d89ab9eec4e"/>
    <xsd:import namespace="54c9f48a-5cd9-41d9-b6c2-36466c55415e"/>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cd16cf-b28a-4d08-8e2d-9d89ab9eec4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fals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54c9f48a-5cd9-41d9-b6c2-36466c55415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file>

<file path=customXml/item3.xml><?xml version="1.0" encoding="utf-8"?>
<p:properties xmlns:p="http://schemas.microsoft.com/office/2006/metadata/properties" xmlns:xsi="http://www.w3.org/2001/XMLSchema-instance" xmlns:pc="http://schemas.microsoft.com/office/infopath/2007/PartnerControls">
  <documentManagement>
    <SharedWithUsers xmlns="54c9f48a-5cd9-41d9-b6c2-36466c55415e">
      <UserInfo>
        <DisplayName>Webb, Caryn</DisplayName>
        <AccountId>10352</AccountId>
        <AccountType/>
      </UserInfo>
      <UserInfo>
        <DisplayName>Wang, Lily</DisplayName>
        <AccountId>9702</AccountId>
        <AccountType/>
      </UserInfo>
    </SharedWithUsers>
    <_dlc_DocIdPersistId xmlns="c8cd16cf-b28a-4d08-8e2d-9d89ab9eec4e"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C560AF-B7B6-437F-8CA0-C1AA5EB2ED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cd16cf-b28a-4d08-8e2d-9d89ab9eec4e"/>
    <ds:schemaRef ds:uri="54c9f48a-5cd9-41d9-b6c2-36466c5541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2F3342-A3E2-426F-81F1-F04E6DE41C0F}">
  <ds:schemaRefs>
    <ds:schemaRef ds:uri="http://schemas.microsoft.com/sharepoint/events"/>
  </ds:schemaRefs>
</ds:datastoreItem>
</file>

<file path=customXml/itemProps3.xml><?xml version="1.0" encoding="utf-8"?>
<ds:datastoreItem xmlns:ds="http://schemas.openxmlformats.org/officeDocument/2006/customXml" ds:itemID="{9F20B6C5-DC87-4C07-A037-FFBC3A68CFA1}">
  <ds:schemaRefs>
    <ds:schemaRef ds:uri="http://purl.org/dc/elements/1.1/"/>
    <ds:schemaRef ds:uri="http://schemas.openxmlformats.org/package/2006/metadata/core-properties"/>
    <ds:schemaRef ds:uri="http://purl.org/dc/terms/"/>
    <ds:schemaRef ds:uri="http://schemas.microsoft.com/office/2006/documentManagement/types"/>
    <ds:schemaRef ds:uri="http://www.w3.org/XML/1998/namespace"/>
    <ds:schemaRef ds:uri="http://purl.org/dc/dcmitype/"/>
    <ds:schemaRef ds:uri="http://schemas.microsoft.com/office/2006/metadata/properties"/>
    <ds:schemaRef ds:uri="http://schemas.microsoft.com/office/infopath/2007/PartnerControls"/>
    <ds:schemaRef ds:uri="3682f0b6-9d30-46e6-ae75-87263439af5a"/>
    <ds:schemaRef ds:uri="351fec23-1ea6-4572-a8f7-a67b3384bed4"/>
    <ds:schemaRef ds:uri="54c9f48a-5cd9-41d9-b6c2-36466c55415e"/>
    <ds:schemaRef ds:uri="c8cd16cf-b28a-4d08-8e2d-9d89ab9eec4e"/>
  </ds:schemaRefs>
</ds:datastoreItem>
</file>

<file path=customXml/itemProps4.xml><?xml version="1.0" encoding="utf-8"?>
<ds:datastoreItem xmlns:ds="http://schemas.openxmlformats.org/officeDocument/2006/customXml" ds:itemID="{8B4BCFC5-17B5-41DB-88E2-FF099404D7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CSU-PowerPoint-Template</Template>
  <TotalTime>340</TotalTime>
  <Words>3076</Words>
  <Application>Microsoft Office PowerPoint</Application>
  <PresentationFormat>Custom</PresentationFormat>
  <Paragraphs>336</Paragraphs>
  <Slides>23</Slides>
  <Notes>23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Calibri Light</vt:lpstr>
      <vt:lpstr>Roboto</vt:lpstr>
      <vt:lpstr>Source Sans Pro Web</vt:lpstr>
      <vt:lpstr>Tahoma</vt:lpstr>
      <vt:lpstr>Times</vt:lpstr>
      <vt:lpstr>Wingdings</vt:lpstr>
      <vt:lpstr>Office Theme</vt:lpstr>
      <vt:lpstr>CSU Travel Policy  Location Based Per Diem</vt:lpstr>
      <vt:lpstr>PowerPoint Presentation</vt:lpstr>
      <vt:lpstr>PowerPoint Presentation</vt:lpstr>
      <vt:lpstr>PowerPoint Presentation</vt:lpstr>
      <vt:lpstr>PowerPoint Presentation</vt:lpstr>
      <vt:lpstr>PowerPoint Presentation</vt:lpstr>
      <vt:lpstr>GSA (domestic/CONUS)</vt:lpstr>
      <vt:lpstr>GSA (domestic/CONUS)</vt:lpstr>
      <vt:lpstr>GSA (domestic/CONUS)</vt:lpstr>
      <vt:lpstr>GSA M&amp;IE Breakdown</vt:lpstr>
      <vt:lpstr>PowerPoint Presentation</vt:lpstr>
      <vt:lpstr>Define the following acronym: CONUS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CSU Office of the Chancellor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Wave 2 Campuses Roadmap</dc:title>
  <dc:creator>Helfrick, Kerri</dc:creator>
  <cp:lastModifiedBy>Abigail Hernandez</cp:lastModifiedBy>
  <cp:revision>7</cp:revision>
  <cp:lastPrinted>2017-01-17T22:08:42Z</cp:lastPrinted>
  <dcterms:created xsi:type="dcterms:W3CDTF">2018-12-07T17:29:24Z</dcterms:created>
  <dcterms:modified xsi:type="dcterms:W3CDTF">2023-12-11T18:20:14Z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0x010100723F218059A5C44585C593EE4162C167</vt:lpwstr>
  </property>
  <property fmtid="{D5CDD505-2E9C-101B-9397-08002B2CF9AE}" pid="3" name="_dlc_DocIdItemGuid">
    <vt:lpwstr>7157be18-36ee-4fba-b3f5-a52be84a5d38</vt:lpwstr>
  </property>
  <property fmtid="{D5CDD505-2E9C-101B-9397-08002B2CF9AE}" pid="4" name="MediaServiceImageTags">
    <vt:lpwstr/>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ies>
</file>