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6" r:id="rId3"/>
    <p:sldId id="258" r:id="rId4"/>
    <p:sldId id="287" r:id="rId5"/>
    <p:sldId id="259" r:id="rId6"/>
    <p:sldId id="271" r:id="rId7"/>
    <p:sldId id="272" r:id="rId8"/>
    <p:sldId id="262" r:id="rId9"/>
    <p:sldId id="263" r:id="rId10"/>
    <p:sldId id="264" r:id="rId11"/>
    <p:sldId id="265" r:id="rId12"/>
    <p:sldId id="266" r:id="rId13"/>
    <p:sldId id="267" r:id="rId14"/>
    <p:sldId id="268" r:id="rId15"/>
    <p:sldId id="289" r:id="rId16"/>
    <p:sldId id="277" r:id="rId17"/>
    <p:sldId id="278" r:id="rId18"/>
    <p:sldId id="279" r:id="rId19"/>
    <p:sldId id="280" r:id="rId20"/>
    <p:sldId id="281" r:id="rId21"/>
    <p:sldId id="282" r:id="rId22"/>
    <p:sldId id="283"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875649-4983-12C4-6924-82C6BBF2903B}" name="Kiana Kikuchi" initials="KK" userId="S::klkikuchi@sdsu.edu::f7c7844f-4a0b-4c16-a2fb-3f027c0c35fa" providerId="AD"/>
  <p188:author id="{39D39A7C-21AD-831E-C65A-035AAD2DEA50}" name="Rachel Ascherl" initials="RA" userId="S::rascherl@sdsu.edu::71804c24-6d89-4b0d-8dfa-c01710f52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0"/>
    <a:srgbClr val="00A588"/>
    <a:srgbClr val="00A583"/>
    <a:srgbClr val="00B15A"/>
    <a:srgbClr val="960018"/>
    <a:srgbClr val="7B000A"/>
    <a:srgbClr val="7B0013"/>
    <a:srgbClr val="7B021D"/>
    <a:srgbClr val="86001F"/>
    <a:srgbClr val="8600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1"/>
    <p:restoredTop sz="94706"/>
  </p:normalViewPr>
  <p:slideViewPr>
    <p:cSldViewPr snapToGrid="0" snapToObjects="1">
      <p:cViewPr varScale="1">
        <p:scale>
          <a:sx n="72" d="100"/>
          <a:sy n="72" d="100"/>
        </p:scale>
        <p:origin x="414" y="84"/>
      </p:cViewPr>
      <p:guideLst>
        <p:guide orient="horz" pos="2160"/>
        <p:guide pos="4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64C7-AC39-1C45-A6E7-9935D8C38166}"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9A2A1-333A-B44F-8B0D-AB8AD69C55FF}" type="slidenum">
              <a:rPr lang="en-US" smtClean="0"/>
              <a:t>‹#›</a:t>
            </a:fld>
            <a:endParaRPr lang="en-US"/>
          </a:p>
        </p:txBody>
      </p:sp>
    </p:spTree>
    <p:extLst>
      <p:ext uri="{BB962C8B-B14F-4D97-AF65-F5344CB8AC3E}">
        <p14:creationId xmlns:p14="http://schemas.microsoft.com/office/powerpoint/2010/main" val="263223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1</a:t>
            </a:fld>
            <a:endParaRPr lang="en-US"/>
          </a:p>
        </p:txBody>
      </p:sp>
    </p:spTree>
    <p:extLst>
      <p:ext uri="{BB962C8B-B14F-4D97-AF65-F5344CB8AC3E}">
        <p14:creationId xmlns:p14="http://schemas.microsoft.com/office/powerpoint/2010/main" val="399962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3</a:t>
            </a:fld>
            <a:endParaRPr lang="en-US"/>
          </a:p>
        </p:txBody>
      </p:sp>
    </p:spTree>
    <p:extLst>
      <p:ext uri="{BB962C8B-B14F-4D97-AF65-F5344CB8AC3E}">
        <p14:creationId xmlns:p14="http://schemas.microsoft.com/office/powerpoint/2010/main" val="352421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9A2A1-333A-B44F-8B0D-AB8AD69C55FF}" type="slidenum">
              <a:rPr lang="en-US" smtClean="0"/>
              <a:t>5</a:t>
            </a:fld>
            <a:endParaRPr lang="en-US"/>
          </a:p>
        </p:txBody>
      </p:sp>
    </p:spTree>
    <p:extLst>
      <p:ext uri="{BB962C8B-B14F-4D97-AF65-F5344CB8AC3E}">
        <p14:creationId xmlns:p14="http://schemas.microsoft.com/office/powerpoint/2010/main" val="247651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0B991D-9AA7-294E-8D48-E1D46CD9F725}"/>
              </a:ext>
            </a:extLst>
          </p:cNvPr>
          <p:cNvSpPr>
            <a:spLocks noGrp="1"/>
          </p:cNvSpPr>
          <p:nvPr>
            <p:ph type="subTitle" idx="1"/>
          </p:nvPr>
        </p:nvSpPr>
        <p:spPr>
          <a:xfrm>
            <a:off x="1524000" y="2601119"/>
            <a:ext cx="9144000" cy="1655762"/>
          </a:xfrm>
          <a:prstGeom prst="rect">
            <a:avLst/>
          </a:prstGeom>
        </p:spPr>
        <p:txBody>
          <a:bodyPr/>
          <a:lstStyle>
            <a:lvl1pPr marL="0" indent="0" algn="ctr">
              <a:buNone/>
              <a:defRPr sz="2400" b="0" i="0" baseline="0">
                <a:latin typeface="Avenir Next Medium"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D0EA6207-70AF-3546-B6E3-D4EEC77ED073}"/>
              </a:ext>
            </a:extLst>
          </p:cNvPr>
          <p:cNvSpPr>
            <a:spLocks noGrp="1"/>
          </p:cNvSpPr>
          <p:nvPr>
            <p:ph type="ftr" sz="quarter" idx="11"/>
          </p:nvPr>
        </p:nvSpPr>
        <p:spPr>
          <a:xfrm>
            <a:off x="815898" y="5731880"/>
            <a:ext cx="4114800" cy="365125"/>
          </a:xfrm>
          <a:prstGeom prst="rect">
            <a:avLst/>
          </a:prstGeom>
        </p:spPr>
        <p:txBody>
          <a:bodyPr/>
          <a:lstStyle>
            <a:lvl1pPr>
              <a:defRPr b="0" i="0" baseline="0">
                <a:latin typeface="Avenir Next" panose="020B0503020202020204" pitchFamily="34" charset="0"/>
              </a:defRPr>
            </a:lvl1pPr>
          </a:lstStyle>
          <a:p>
            <a:r>
              <a:rPr lang="en-US" dirty="0"/>
              <a:t>Footer</a:t>
            </a:r>
          </a:p>
        </p:txBody>
      </p:sp>
      <p:sp>
        <p:nvSpPr>
          <p:cNvPr id="6" name="Slide Number Placeholder 5">
            <a:extLst>
              <a:ext uri="{FF2B5EF4-FFF2-40B4-BE49-F238E27FC236}">
                <a16:creationId xmlns:a16="http://schemas.microsoft.com/office/drawing/2014/main" id="{F67F3119-CA32-2348-A953-91EE8A22C5FA}"/>
              </a:ext>
            </a:extLst>
          </p:cNvPr>
          <p:cNvSpPr>
            <a:spLocks noGrp="1"/>
          </p:cNvSpPr>
          <p:nvPr>
            <p:ph type="sldNum" sz="quarter" idx="12"/>
          </p:nvPr>
        </p:nvSpPr>
        <p:spPr>
          <a:xfrm>
            <a:off x="8833625" y="6400954"/>
            <a:ext cx="2743200" cy="365125"/>
          </a:xfrm>
          <a:prstGeom prst="rect">
            <a:avLst/>
          </a:prstGeom>
        </p:spPr>
        <p:txBody>
          <a:bodyPr/>
          <a:lstStyle>
            <a:lvl1pPr>
              <a:defRPr b="0" i="0" baseline="0">
                <a:latin typeface="Avenir Next" panose="020B0503020202020204" pitchFamily="34" charset="0"/>
              </a:defRPr>
            </a:lvl1pPr>
          </a:lstStyle>
          <a:p>
            <a:fld id="{EA9F6C9A-5AA3-A342-A834-50B3BB05176C}" type="slidenum">
              <a:rPr lang="en-US" smtClean="0"/>
              <a:pPr/>
              <a:t>‹#›</a:t>
            </a:fld>
            <a:endParaRPr lang="en-US" dirty="0"/>
          </a:p>
        </p:txBody>
      </p:sp>
      <p:sp>
        <p:nvSpPr>
          <p:cNvPr id="9" name="Title 1">
            <a:extLst>
              <a:ext uri="{FF2B5EF4-FFF2-40B4-BE49-F238E27FC236}">
                <a16:creationId xmlns:a16="http://schemas.microsoft.com/office/drawing/2014/main" id="{C46BB730-F25B-B34A-9ABE-7A65C4E8BDE0}"/>
              </a:ext>
            </a:extLst>
          </p:cNvPr>
          <p:cNvSpPr>
            <a:spLocks noGrp="1"/>
          </p:cNvSpPr>
          <p:nvPr>
            <p:ph type="title" hasCustomPrompt="1"/>
          </p:nvPr>
        </p:nvSpPr>
        <p:spPr>
          <a:xfrm>
            <a:off x="838200" y="936699"/>
            <a:ext cx="10515600" cy="1393902"/>
          </a:xfrm>
          <a:prstGeom prst="rect">
            <a:avLst/>
          </a:prstGeom>
        </p:spPr>
        <p:txBody>
          <a:bodyPr/>
          <a:lstStyle>
            <a:lvl1pPr algn="ctr">
              <a:defRPr sz="4000" b="0" i="0" baseline="0">
                <a:solidFill>
                  <a:srgbClr val="C00000"/>
                </a:solidFill>
                <a:latin typeface="Georgia" panose="02040502050405020303" pitchFamily="18" charset="0"/>
              </a:defRPr>
            </a:lvl1pPr>
          </a:lstStyle>
          <a:p>
            <a:pPr algn="ctr"/>
            <a:r>
              <a:rPr lang="en-US" sz="4400" b="1" kern="400" spc="-150" dirty="0">
                <a:solidFill>
                  <a:srgbClr val="C00000"/>
                </a:solidFill>
                <a:latin typeface="Georgia" panose="02040502050405020303" pitchFamily="18" charset="0"/>
              </a:rPr>
              <a:t>Click to edit text</a:t>
            </a:r>
            <a:endParaRPr lang="en-US" sz="4400" b="1" spc="-150"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4171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6C51-34F3-DF4E-9A91-C4CD16C3A10F}"/>
              </a:ext>
            </a:extLst>
          </p:cNvPr>
          <p:cNvSpPr>
            <a:spLocks noGrp="1"/>
          </p:cNvSpPr>
          <p:nvPr>
            <p:ph type="title"/>
          </p:nvPr>
        </p:nvSpPr>
        <p:spPr>
          <a:xfrm>
            <a:off x="838200" y="365125"/>
            <a:ext cx="10515600" cy="1325563"/>
          </a:xfrm>
          <a:prstGeom prst="rect">
            <a:avLst/>
          </a:prstGeom>
        </p:spPr>
        <p:txBody>
          <a:bodyPr/>
          <a:lstStyle>
            <a:lvl1pPr algn="l">
              <a:defRPr b="1" i="0" baseline="0">
                <a:solidFill>
                  <a:srgbClr val="C00000"/>
                </a:solidFill>
                <a:latin typeface="Georgia" panose="02040502050405020303" pitchFamily="18" charset="0"/>
              </a:defRPr>
            </a:lvl1pPr>
          </a:lstStyle>
          <a:p>
            <a:pPr algn="ctr"/>
            <a:r>
              <a:rPr lang="en-US" dirty="0"/>
              <a:t>Click to edit Master title style</a:t>
            </a:r>
            <a:endParaRPr lang="en-US" sz="4400" b="1" spc="-150" dirty="0">
              <a:solidFill>
                <a:srgbClr val="C0000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1B675EFA-5341-E54F-A4B3-F2ACE3AAEF81}"/>
              </a:ext>
            </a:extLst>
          </p:cNvPr>
          <p:cNvSpPr>
            <a:spLocks noGrp="1"/>
          </p:cNvSpPr>
          <p:nvPr>
            <p:ph idx="1"/>
          </p:nvPr>
        </p:nvSpPr>
        <p:spPr>
          <a:xfrm>
            <a:off x="838200" y="1825625"/>
            <a:ext cx="10515600" cy="3348541"/>
          </a:xfrm>
          <a:prstGeom prst="rect">
            <a:avLst/>
          </a:prstGeom>
        </p:spPr>
        <p:txBody>
          <a:bodyPr/>
          <a:lstStyle>
            <a:lvl1pPr>
              <a:defRPr b="1" i="0" baseline="0">
                <a:latin typeface="Avenir Next Demi Bold" panose="020B0503020202020204" pitchFamily="34" charset="0"/>
              </a:defRPr>
            </a:lvl1pPr>
            <a:lvl2pPr>
              <a:defRPr b="0" i="0">
                <a:latin typeface="Avenir Next Medium" panose="020B0503020202020204" pitchFamily="34" charset="0"/>
              </a:defRPr>
            </a:lvl2pPr>
            <a:lvl3pPr>
              <a:defRPr b="0" i="0">
                <a:latin typeface="Avenir Next Medium" panose="020B0503020202020204" pitchFamily="34" charset="0"/>
              </a:defRPr>
            </a:lvl3pPr>
            <a:lvl4pPr>
              <a:defRPr b="0" i="0">
                <a:latin typeface="Avenir Next Medium" panose="020B0503020202020204" pitchFamily="34" charset="0"/>
              </a:defRPr>
            </a:lvl4pPr>
            <a:lvl5pPr>
              <a:defRPr b="0" i="0">
                <a:latin typeface="Avenir Next Medium"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B64162C-FA89-F74E-B3EA-41587CB60367}"/>
              </a:ext>
            </a:extLst>
          </p:cNvPr>
          <p:cNvSpPr>
            <a:spLocks noGrp="1"/>
          </p:cNvSpPr>
          <p:nvPr>
            <p:ph type="ftr" sz="quarter" idx="11"/>
          </p:nvPr>
        </p:nvSpPr>
        <p:spPr>
          <a:xfrm>
            <a:off x="815898" y="5731880"/>
            <a:ext cx="4114800" cy="365125"/>
          </a:xfrm>
          <a:prstGeom prst="rect">
            <a:avLst/>
          </a:prstGeom>
        </p:spPr>
        <p:txBody>
          <a:bodyPr/>
          <a:lstStyle>
            <a:lvl1pPr>
              <a:defRPr b="0" i="0" baseline="0">
                <a:latin typeface="Avenir Next" panose="020B0503020202020204" pitchFamily="34" charset="0"/>
              </a:defRPr>
            </a:lvl1pPr>
          </a:lstStyle>
          <a:p>
            <a:r>
              <a:rPr lang="en-US" dirty="0"/>
              <a:t>Footer</a:t>
            </a:r>
          </a:p>
        </p:txBody>
      </p:sp>
      <p:sp>
        <p:nvSpPr>
          <p:cNvPr id="6" name="Slide Number Placeholder 5">
            <a:extLst>
              <a:ext uri="{FF2B5EF4-FFF2-40B4-BE49-F238E27FC236}">
                <a16:creationId xmlns:a16="http://schemas.microsoft.com/office/drawing/2014/main" id="{C28748B3-4707-494F-8592-99CCA94444E2}"/>
              </a:ext>
            </a:extLst>
          </p:cNvPr>
          <p:cNvSpPr>
            <a:spLocks noGrp="1"/>
          </p:cNvSpPr>
          <p:nvPr>
            <p:ph type="sldNum" sz="quarter" idx="12"/>
          </p:nvPr>
        </p:nvSpPr>
        <p:spPr>
          <a:xfrm>
            <a:off x="8610600" y="6400954"/>
            <a:ext cx="2743200" cy="365125"/>
          </a:xfrm>
          <a:prstGeom prst="rect">
            <a:avLst/>
          </a:prstGeom>
        </p:spPr>
        <p:txBody>
          <a:bodyPr/>
          <a:lstStyle>
            <a:lvl1pPr>
              <a:defRPr b="0" i="0" baseline="0">
                <a:latin typeface="Avenir Next" panose="020B0503020202020204" pitchFamily="34"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236714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B73243-6B8D-4648-9DFA-8806F1634013}"/>
              </a:ext>
            </a:extLst>
          </p:cNvPr>
          <p:cNvSpPr>
            <a:spLocks noGrp="1"/>
          </p:cNvSpPr>
          <p:nvPr>
            <p:ph type="ftr" sz="quarter" idx="11"/>
          </p:nvPr>
        </p:nvSpPr>
        <p:spPr>
          <a:xfrm>
            <a:off x="815898" y="5731880"/>
            <a:ext cx="4114800" cy="365125"/>
          </a:xfrm>
          <a:prstGeom prst="rect">
            <a:avLst/>
          </a:prstGeom>
        </p:spPr>
        <p:txBody>
          <a:bodyPr/>
          <a:lstStyle>
            <a:lvl1pPr>
              <a:defRPr b="0" i="0" baseline="0">
                <a:latin typeface="Avenir Next" panose="020B0503020202020204" pitchFamily="34" charset="0"/>
              </a:defRPr>
            </a:lvl1pPr>
          </a:lstStyle>
          <a:p>
            <a:r>
              <a:rPr lang="en-US" dirty="0"/>
              <a:t>Footer</a:t>
            </a:r>
          </a:p>
        </p:txBody>
      </p:sp>
      <p:sp>
        <p:nvSpPr>
          <p:cNvPr id="4" name="Slide Number Placeholder 3">
            <a:extLst>
              <a:ext uri="{FF2B5EF4-FFF2-40B4-BE49-F238E27FC236}">
                <a16:creationId xmlns:a16="http://schemas.microsoft.com/office/drawing/2014/main" id="{0BBBC4AC-DCF1-C149-9701-F8B1F1639FBA}"/>
              </a:ext>
            </a:extLst>
          </p:cNvPr>
          <p:cNvSpPr>
            <a:spLocks noGrp="1"/>
          </p:cNvSpPr>
          <p:nvPr>
            <p:ph type="sldNum" sz="quarter" idx="12"/>
          </p:nvPr>
        </p:nvSpPr>
        <p:spPr>
          <a:xfrm>
            <a:off x="8610600" y="6400954"/>
            <a:ext cx="2743200" cy="365125"/>
          </a:xfrm>
          <a:prstGeom prst="rect">
            <a:avLst/>
          </a:prstGeom>
        </p:spPr>
        <p:txBody>
          <a:bodyPr/>
          <a:lstStyle>
            <a:lvl1pPr>
              <a:defRPr b="0" i="0" baseline="0">
                <a:latin typeface="Avenir Next" panose="020B0503020202020204" pitchFamily="34"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28527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E575-035C-EC4E-ABBA-2988763208CD}"/>
              </a:ext>
            </a:extLst>
          </p:cNvPr>
          <p:cNvSpPr>
            <a:spLocks noGrp="1"/>
          </p:cNvSpPr>
          <p:nvPr>
            <p:ph type="title"/>
          </p:nvPr>
        </p:nvSpPr>
        <p:spPr>
          <a:xfrm>
            <a:off x="839788" y="457200"/>
            <a:ext cx="3932237" cy="1600200"/>
          </a:xfrm>
          <a:prstGeom prst="rect">
            <a:avLst/>
          </a:prstGeom>
        </p:spPr>
        <p:txBody>
          <a:bodyPr anchor="b"/>
          <a:lstStyle>
            <a:lvl1pPr>
              <a:defRPr sz="2400" b="1" i="0" baseline="0">
                <a:solidFill>
                  <a:srgbClr val="C00000"/>
                </a:solidFill>
                <a:latin typeface="Georgia" panose="02040502050405020303"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6AB63D7-C9E8-014C-BA80-CFD242AEAB97}"/>
              </a:ext>
            </a:extLst>
          </p:cNvPr>
          <p:cNvSpPr>
            <a:spLocks noGrp="1"/>
          </p:cNvSpPr>
          <p:nvPr>
            <p:ph type="pic" idx="1"/>
          </p:nvPr>
        </p:nvSpPr>
        <p:spPr>
          <a:xfrm>
            <a:off x="5183188" y="652895"/>
            <a:ext cx="6172200" cy="4498967"/>
          </a:xfrm>
          <a:prstGeom prst="rect">
            <a:avLst/>
          </a:prstGeom>
        </p:spPr>
        <p:txBody>
          <a:bodyPr/>
          <a:lstStyle>
            <a:lvl1pPr marL="0" indent="0">
              <a:buNone/>
              <a:defRPr sz="3200" b="0" i="0">
                <a:latin typeface="Avenir Next Medium"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B9D82C-FC25-944F-9FCD-F70F789973B4}"/>
              </a:ext>
            </a:extLst>
          </p:cNvPr>
          <p:cNvSpPr>
            <a:spLocks noGrp="1"/>
          </p:cNvSpPr>
          <p:nvPr>
            <p:ph type="body" sz="half" idx="2"/>
          </p:nvPr>
        </p:nvSpPr>
        <p:spPr>
          <a:xfrm>
            <a:off x="839788" y="2057400"/>
            <a:ext cx="3932237" cy="3484756"/>
          </a:xfrm>
          <a:prstGeom prst="rect">
            <a:avLst/>
          </a:prstGeom>
        </p:spPr>
        <p:txBody>
          <a:bodyPr/>
          <a:lstStyle>
            <a:lvl1pPr marL="0" indent="0">
              <a:buNone/>
              <a:defRPr sz="1600" b="0" i="0" baseline="0">
                <a:latin typeface="Avenir Next Medium" panose="020B05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BB92A40-B1FA-8542-A153-323B6F16EEBC}"/>
              </a:ext>
            </a:extLst>
          </p:cNvPr>
          <p:cNvSpPr>
            <a:spLocks noGrp="1"/>
          </p:cNvSpPr>
          <p:nvPr>
            <p:ph type="ftr" sz="quarter" idx="11"/>
          </p:nvPr>
        </p:nvSpPr>
        <p:spPr>
          <a:xfrm>
            <a:off x="815898" y="5731880"/>
            <a:ext cx="4114800" cy="365125"/>
          </a:xfrm>
          <a:prstGeom prst="rect">
            <a:avLst/>
          </a:prstGeom>
        </p:spPr>
        <p:txBody>
          <a:bodyPr/>
          <a:lstStyle>
            <a:lvl1pPr>
              <a:defRPr b="0" i="0" baseline="0">
                <a:latin typeface="Avenir Next" panose="020B0503020202020204" pitchFamily="34" charset="0"/>
              </a:defRPr>
            </a:lvl1pPr>
          </a:lstStyle>
          <a:p>
            <a:r>
              <a:rPr lang="en-US" dirty="0"/>
              <a:t>Footer</a:t>
            </a:r>
          </a:p>
        </p:txBody>
      </p:sp>
      <p:sp>
        <p:nvSpPr>
          <p:cNvPr id="7" name="Slide Number Placeholder 6">
            <a:extLst>
              <a:ext uri="{FF2B5EF4-FFF2-40B4-BE49-F238E27FC236}">
                <a16:creationId xmlns:a16="http://schemas.microsoft.com/office/drawing/2014/main" id="{813D1F92-0938-3148-AA76-C474AF3C6E4D}"/>
              </a:ext>
            </a:extLst>
          </p:cNvPr>
          <p:cNvSpPr>
            <a:spLocks noGrp="1"/>
          </p:cNvSpPr>
          <p:nvPr>
            <p:ph type="sldNum" sz="quarter" idx="12"/>
          </p:nvPr>
        </p:nvSpPr>
        <p:spPr>
          <a:xfrm>
            <a:off x="8610600" y="6400954"/>
            <a:ext cx="2743200" cy="365125"/>
          </a:xfrm>
          <a:prstGeom prst="rect">
            <a:avLst/>
          </a:prstGeom>
        </p:spPr>
        <p:txBody>
          <a:bodyPr/>
          <a:lstStyle>
            <a:lvl1pPr>
              <a:defRPr b="0" i="0" baseline="0">
                <a:latin typeface="Avenir Next" panose="020B0503020202020204" pitchFamily="34" charset="0"/>
              </a:defRPr>
            </a:lvl1pPr>
          </a:lstStyle>
          <a:p>
            <a:fld id="{EA9F6C9A-5AA3-A342-A834-50B3BB05176C}" type="slidenum">
              <a:rPr lang="en-US" smtClean="0"/>
              <a:pPr/>
              <a:t>‹#›</a:t>
            </a:fld>
            <a:endParaRPr lang="en-US" dirty="0"/>
          </a:p>
        </p:txBody>
      </p:sp>
    </p:spTree>
    <p:extLst>
      <p:ext uri="{BB962C8B-B14F-4D97-AF65-F5344CB8AC3E}">
        <p14:creationId xmlns:p14="http://schemas.microsoft.com/office/powerpoint/2010/main" val="1578675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AAFE91-CC9B-5C4F-94AC-36FD2032C3B0}"/>
              </a:ext>
            </a:extLst>
          </p:cNvPr>
          <p:cNvPicPr>
            <a:picLocks noChangeAspect="1"/>
          </p:cNvPicPr>
          <p:nvPr userDrawn="1"/>
        </p:nvPicPr>
        <p:blipFill>
          <a:blip r:embed="rId6"/>
          <a:stretch>
            <a:fillRect/>
          </a:stretch>
        </p:blipFill>
        <p:spPr>
          <a:xfrm>
            <a:off x="5866526" y="5594593"/>
            <a:ext cx="458947" cy="458947"/>
          </a:xfrm>
          <a:prstGeom prst="rect">
            <a:avLst/>
          </a:prstGeom>
        </p:spPr>
      </p:pic>
      <p:pic>
        <p:nvPicPr>
          <p:cNvPr id="8" name="Picture 7">
            <a:extLst>
              <a:ext uri="{FF2B5EF4-FFF2-40B4-BE49-F238E27FC236}">
                <a16:creationId xmlns:a16="http://schemas.microsoft.com/office/drawing/2014/main" id="{9957074E-087D-244D-BC5A-5B4E178F8D53}"/>
              </a:ext>
            </a:extLst>
          </p:cNvPr>
          <p:cNvPicPr>
            <a:picLocks noChangeAspect="1"/>
          </p:cNvPicPr>
          <p:nvPr userDrawn="1"/>
        </p:nvPicPr>
        <p:blipFill>
          <a:blip r:embed="rId7"/>
          <a:stretch>
            <a:fillRect/>
          </a:stretch>
        </p:blipFill>
        <p:spPr>
          <a:xfrm>
            <a:off x="905" y="6333515"/>
            <a:ext cx="12191095" cy="524486"/>
          </a:xfrm>
          <a:prstGeom prst="rect">
            <a:avLst/>
          </a:prstGeom>
        </p:spPr>
      </p:pic>
    </p:spTree>
    <p:extLst>
      <p:ext uri="{BB962C8B-B14F-4D97-AF65-F5344CB8AC3E}">
        <p14:creationId xmlns:p14="http://schemas.microsoft.com/office/powerpoint/2010/main" val="395020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p2pcampuscare@sds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8B71-44BD-E04E-A7E2-9B789C75723C}"/>
              </a:ext>
            </a:extLst>
          </p:cNvPr>
          <p:cNvSpPr>
            <a:spLocks noGrp="1"/>
          </p:cNvSpPr>
          <p:nvPr>
            <p:ph type="ctrTitle"/>
          </p:nvPr>
        </p:nvSpPr>
        <p:spPr>
          <a:xfrm>
            <a:off x="0" y="1182029"/>
            <a:ext cx="12192000" cy="2029522"/>
          </a:xfrm>
          <a:prstGeom prst="rect">
            <a:avLst/>
          </a:prstGeom>
        </p:spPr>
        <p:txBody>
          <a:bodyPr>
            <a:normAutofit/>
          </a:bodyPr>
          <a:lstStyle/>
          <a:p>
            <a:r>
              <a:rPr lang="en-US" sz="5700" b="1" kern="400" spc="-150" dirty="0"/>
              <a:t>Guideline for Requesters to Submit RCOs</a:t>
            </a:r>
            <a:endParaRPr lang="en-US" sz="5700" b="1" spc="-150" dirty="0">
              <a:solidFill>
                <a:srgbClr val="C00000"/>
              </a:solidFill>
              <a:latin typeface="Georgia" panose="02040502050405020303" pitchFamily="18" charset="0"/>
            </a:endParaRPr>
          </a:p>
        </p:txBody>
      </p:sp>
      <p:sp>
        <p:nvSpPr>
          <p:cNvPr id="3" name="Subtitle 2">
            <a:extLst>
              <a:ext uri="{FF2B5EF4-FFF2-40B4-BE49-F238E27FC236}">
                <a16:creationId xmlns:a16="http://schemas.microsoft.com/office/drawing/2014/main" id="{890886F7-A81A-F446-9D81-E37F12731DBD}"/>
              </a:ext>
            </a:extLst>
          </p:cNvPr>
          <p:cNvSpPr>
            <a:spLocks noGrp="1"/>
          </p:cNvSpPr>
          <p:nvPr>
            <p:ph type="subTitle" idx="1"/>
          </p:nvPr>
        </p:nvSpPr>
        <p:spPr>
          <a:xfrm>
            <a:off x="0" y="3832862"/>
            <a:ext cx="12192000" cy="1655762"/>
          </a:xfrm>
        </p:spPr>
        <p:txBody>
          <a:bodyPr>
            <a:normAutofit/>
          </a:bodyPr>
          <a:lstStyle/>
          <a:p>
            <a:r>
              <a:rPr lang="en-US" sz="4400" b="0" dirty="0">
                <a:latin typeface="Avenir Next Medium" panose="020B0503020202020204" pitchFamily="34" charset="0"/>
              </a:rPr>
              <a:t>A step-by-step guide on how to </a:t>
            </a:r>
            <a:r>
              <a:rPr lang="en-US" sz="4400" dirty="0"/>
              <a:t>submit</a:t>
            </a:r>
            <a:r>
              <a:rPr lang="en-US" sz="4400" b="0" dirty="0">
                <a:latin typeface="Avenir Next Medium" panose="020B0503020202020204" pitchFamily="34" charset="0"/>
              </a:rPr>
              <a:t> an RCO in Oracle</a:t>
            </a:r>
          </a:p>
        </p:txBody>
      </p:sp>
      <p:pic>
        <p:nvPicPr>
          <p:cNvPr id="9" name="Picture 8">
            <a:extLst>
              <a:ext uri="{FF2B5EF4-FFF2-40B4-BE49-F238E27FC236}">
                <a16:creationId xmlns:a16="http://schemas.microsoft.com/office/drawing/2014/main" id="{54B77838-0DCA-754A-BCC0-21F5E2F41E1F}"/>
              </a:ext>
            </a:extLst>
          </p:cNvPr>
          <p:cNvPicPr>
            <a:picLocks noChangeAspect="1"/>
          </p:cNvPicPr>
          <p:nvPr/>
        </p:nvPicPr>
        <p:blipFill>
          <a:blip r:embed="rId3"/>
          <a:stretch>
            <a:fillRect/>
          </a:stretch>
        </p:blipFill>
        <p:spPr>
          <a:xfrm>
            <a:off x="4678680" y="-2531934"/>
            <a:ext cx="3192431" cy="484186"/>
          </a:xfrm>
          <a:prstGeom prst="rect">
            <a:avLst/>
          </a:prstGeom>
          <a:effectLst/>
        </p:spPr>
      </p:pic>
      <p:cxnSp>
        <p:nvCxnSpPr>
          <p:cNvPr id="11" name="Straight Connector 10">
            <a:extLst>
              <a:ext uri="{FF2B5EF4-FFF2-40B4-BE49-F238E27FC236}">
                <a16:creationId xmlns:a16="http://schemas.microsoft.com/office/drawing/2014/main" id="{15B9BFB3-20DB-EC49-ADC8-D1AA20F48013}"/>
              </a:ext>
            </a:extLst>
          </p:cNvPr>
          <p:cNvCxnSpPr>
            <a:cxnSpLocks/>
          </p:cNvCxnSpPr>
          <p:nvPr/>
        </p:nvCxnSpPr>
        <p:spPr>
          <a:xfrm>
            <a:off x="3511804" y="-1753108"/>
            <a:ext cx="5232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6B7079-97D3-2D4F-8334-DDDD02D2BED3}"/>
              </a:ext>
            </a:extLst>
          </p:cNvPr>
          <p:cNvCxnSpPr>
            <a:cxnSpLocks/>
          </p:cNvCxnSpPr>
          <p:nvPr/>
        </p:nvCxnSpPr>
        <p:spPr>
          <a:xfrm>
            <a:off x="1481328" y="3331274"/>
            <a:ext cx="9217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26EEC8C-5C68-9245-8B2D-EECB7E12E6DD}"/>
              </a:ext>
            </a:extLst>
          </p:cNvPr>
          <p:cNvPicPr>
            <a:picLocks noChangeAspect="1"/>
          </p:cNvPicPr>
          <p:nvPr/>
        </p:nvPicPr>
        <p:blipFill>
          <a:blip r:embed="rId4"/>
          <a:stretch>
            <a:fillRect/>
          </a:stretch>
        </p:blipFill>
        <p:spPr>
          <a:xfrm>
            <a:off x="5866526" y="7072035"/>
            <a:ext cx="458947" cy="458947"/>
          </a:xfrm>
          <a:prstGeom prst="rect">
            <a:avLst/>
          </a:prstGeom>
        </p:spPr>
      </p:pic>
    </p:spTree>
    <p:extLst>
      <p:ext uri="{BB962C8B-B14F-4D97-AF65-F5344CB8AC3E}">
        <p14:creationId xmlns:p14="http://schemas.microsoft.com/office/powerpoint/2010/main" val="199432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E802F-35BE-31B8-285B-7351DEA01AED}"/>
              </a:ext>
            </a:extLst>
          </p:cNvPr>
          <p:cNvPicPr>
            <a:picLocks noChangeAspect="1"/>
          </p:cNvPicPr>
          <p:nvPr/>
        </p:nvPicPr>
        <p:blipFill>
          <a:blip r:embed="rId2"/>
          <a:srcRect/>
          <a:stretch/>
        </p:blipFill>
        <p:spPr>
          <a:xfrm>
            <a:off x="609599" y="1027610"/>
            <a:ext cx="10816047" cy="4024585"/>
          </a:xfrm>
          <a:prstGeom prst="rect">
            <a:avLst/>
          </a:prstGeom>
        </p:spPr>
      </p:pic>
      <p:sp>
        <p:nvSpPr>
          <p:cNvPr id="4" name="TextBox 3">
            <a:extLst>
              <a:ext uri="{FF2B5EF4-FFF2-40B4-BE49-F238E27FC236}">
                <a16:creationId xmlns:a16="http://schemas.microsoft.com/office/drawing/2014/main" id="{000A0D1E-0C52-3110-5A39-FA54FE1A794D}"/>
              </a:ext>
            </a:extLst>
          </p:cNvPr>
          <p:cNvSpPr txBox="1"/>
          <p:nvPr/>
        </p:nvSpPr>
        <p:spPr>
          <a:xfrm>
            <a:off x="312234" y="245327"/>
            <a:ext cx="11697629" cy="830997"/>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6. Type in a message in “Note to Approver” and click on “Next”. Be as descriptive as possible. The Note to Approver may not always be visible to the approver (the person in the requester’s department who will approve the RCO).</a:t>
            </a:r>
          </a:p>
        </p:txBody>
      </p:sp>
      <p:sp>
        <p:nvSpPr>
          <p:cNvPr id="2" name="Arrow: Down 1">
            <a:extLst>
              <a:ext uri="{FF2B5EF4-FFF2-40B4-BE49-F238E27FC236}">
                <a16:creationId xmlns:a16="http://schemas.microsoft.com/office/drawing/2014/main" id="{2E59750F-6845-8576-8693-01FD7BF2523A}"/>
              </a:ext>
            </a:extLst>
          </p:cNvPr>
          <p:cNvSpPr/>
          <p:nvPr/>
        </p:nvSpPr>
        <p:spPr>
          <a:xfrm>
            <a:off x="10981509" y="1219200"/>
            <a:ext cx="209005" cy="5660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2D6E480-AF27-35DD-D16C-C44E058BBE78}"/>
              </a:ext>
            </a:extLst>
          </p:cNvPr>
          <p:cNvSpPr/>
          <p:nvPr/>
        </p:nvSpPr>
        <p:spPr>
          <a:xfrm>
            <a:off x="2595154" y="2281645"/>
            <a:ext cx="165463" cy="5312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52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B3E0D-A698-8593-EC88-FBC9F37FE311}"/>
              </a:ext>
            </a:extLst>
          </p:cNvPr>
          <p:cNvPicPr>
            <a:picLocks noChangeAspect="1"/>
          </p:cNvPicPr>
          <p:nvPr/>
        </p:nvPicPr>
        <p:blipFill>
          <a:blip r:embed="rId2"/>
          <a:srcRect/>
          <a:stretch/>
        </p:blipFill>
        <p:spPr>
          <a:xfrm>
            <a:off x="295189" y="1315241"/>
            <a:ext cx="11601622" cy="4227518"/>
          </a:xfrm>
          <a:prstGeom prst="rect">
            <a:avLst/>
          </a:prstGeom>
        </p:spPr>
      </p:pic>
      <p:sp>
        <p:nvSpPr>
          <p:cNvPr id="4" name="TextBox 3">
            <a:extLst>
              <a:ext uri="{FF2B5EF4-FFF2-40B4-BE49-F238E27FC236}">
                <a16:creationId xmlns:a16="http://schemas.microsoft.com/office/drawing/2014/main" id="{F252A75A-B8AA-ADB6-D6F7-493C530CB90E}"/>
              </a:ext>
            </a:extLst>
          </p:cNvPr>
          <p:cNvSpPr txBox="1"/>
          <p:nvPr/>
        </p:nvSpPr>
        <p:spPr>
          <a:xfrm>
            <a:off x="200722" y="334537"/>
            <a:ext cx="11853746"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7. The review page will show you which changes are being made to the lines on the requisition. Once you have determined these are the changes you want to make, click on “submit”.</a:t>
            </a:r>
          </a:p>
        </p:txBody>
      </p:sp>
      <p:sp>
        <p:nvSpPr>
          <p:cNvPr id="9" name="Arrow: Left 8">
            <a:extLst>
              <a:ext uri="{FF2B5EF4-FFF2-40B4-BE49-F238E27FC236}">
                <a16:creationId xmlns:a16="http://schemas.microsoft.com/office/drawing/2014/main" id="{5F3F8A6C-B017-5BBE-6E03-5B1C94F3B65C}"/>
              </a:ext>
            </a:extLst>
          </p:cNvPr>
          <p:cNvSpPr/>
          <p:nvPr/>
        </p:nvSpPr>
        <p:spPr>
          <a:xfrm>
            <a:off x="1419497" y="2490651"/>
            <a:ext cx="1173561" cy="1316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699892E-ECC5-D0CF-4BE2-E7E5B8D926BC}"/>
              </a:ext>
            </a:extLst>
          </p:cNvPr>
          <p:cNvSpPr/>
          <p:nvPr/>
        </p:nvSpPr>
        <p:spPr>
          <a:xfrm>
            <a:off x="435429" y="3169920"/>
            <a:ext cx="888274" cy="1654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D7A2ACE-8457-7F10-9248-65121EB739C9}"/>
              </a:ext>
            </a:extLst>
          </p:cNvPr>
          <p:cNvSpPr/>
          <p:nvPr/>
        </p:nvSpPr>
        <p:spPr>
          <a:xfrm>
            <a:off x="11530149" y="2342606"/>
            <a:ext cx="182880" cy="6183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74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5E04E-C2A3-04F3-EF32-3024EF620B92}"/>
              </a:ext>
            </a:extLst>
          </p:cNvPr>
          <p:cNvPicPr>
            <a:picLocks noChangeAspect="1"/>
          </p:cNvPicPr>
          <p:nvPr/>
        </p:nvPicPr>
        <p:blipFill>
          <a:blip r:embed="rId2"/>
          <a:srcRect/>
          <a:stretch/>
        </p:blipFill>
        <p:spPr>
          <a:xfrm>
            <a:off x="383177" y="722811"/>
            <a:ext cx="11604383" cy="4720045"/>
          </a:xfrm>
          <a:prstGeom prst="rect">
            <a:avLst/>
          </a:prstGeom>
        </p:spPr>
      </p:pic>
      <p:sp>
        <p:nvSpPr>
          <p:cNvPr id="4" name="TextBox 3">
            <a:extLst>
              <a:ext uri="{FF2B5EF4-FFF2-40B4-BE49-F238E27FC236}">
                <a16:creationId xmlns:a16="http://schemas.microsoft.com/office/drawing/2014/main" id="{494B9BC4-216C-A4B8-FA98-444A351C676E}"/>
              </a:ext>
            </a:extLst>
          </p:cNvPr>
          <p:cNvSpPr txBox="1"/>
          <p:nvPr/>
        </p:nvSpPr>
        <p:spPr>
          <a:xfrm>
            <a:off x="111512" y="234176"/>
            <a:ext cx="11876049" cy="338554"/>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8. You will now see that the RCO has been submitted.</a:t>
            </a:r>
          </a:p>
        </p:txBody>
      </p:sp>
      <p:sp>
        <p:nvSpPr>
          <p:cNvPr id="2" name="Arrow: Left 1">
            <a:extLst>
              <a:ext uri="{FF2B5EF4-FFF2-40B4-BE49-F238E27FC236}">
                <a16:creationId xmlns:a16="http://schemas.microsoft.com/office/drawing/2014/main" id="{30757A33-B000-8739-6B82-2DCB68963697}"/>
              </a:ext>
            </a:extLst>
          </p:cNvPr>
          <p:cNvSpPr/>
          <p:nvPr/>
        </p:nvSpPr>
        <p:spPr>
          <a:xfrm>
            <a:off x="5930537" y="1637211"/>
            <a:ext cx="1001486" cy="14804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27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4A048-517E-6A02-F376-7B1111143B85}"/>
              </a:ext>
            </a:extLst>
          </p:cNvPr>
          <p:cNvPicPr>
            <a:picLocks noChangeAspect="1"/>
          </p:cNvPicPr>
          <p:nvPr/>
        </p:nvPicPr>
        <p:blipFill>
          <a:blip r:embed="rId2"/>
          <a:srcRect/>
          <a:stretch/>
        </p:blipFill>
        <p:spPr>
          <a:xfrm>
            <a:off x="487680" y="923109"/>
            <a:ext cx="11303726" cy="4631692"/>
          </a:xfrm>
          <a:prstGeom prst="rect">
            <a:avLst/>
          </a:prstGeom>
        </p:spPr>
      </p:pic>
      <p:sp>
        <p:nvSpPr>
          <p:cNvPr id="4" name="TextBox 3">
            <a:extLst>
              <a:ext uri="{FF2B5EF4-FFF2-40B4-BE49-F238E27FC236}">
                <a16:creationId xmlns:a16="http://schemas.microsoft.com/office/drawing/2014/main" id="{52CB5114-702E-E079-6BB3-2803AC7B1A88}"/>
              </a:ext>
            </a:extLst>
          </p:cNvPr>
          <p:cNvSpPr txBox="1"/>
          <p:nvPr/>
        </p:nvSpPr>
        <p:spPr>
          <a:xfrm>
            <a:off x="156117" y="144966"/>
            <a:ext cx="11864898"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9. You can now see that the RCO is pending approval under “status”. By clicking on “approved”, you can see who it’s currently waiting approval from before it goes to the buyer’s approval.</a:t>
            </a:r>
          </a:p>
        </p:txBody>
      </p:sp>
      <p:sp>
        <p:nvSpPr>
          <p:cNvPr id="2" name="Arrow: Down 1">
            <a:extLst>
              <a:ext uri="{FF2B5EF4-FFF2-40B4-BE49-F238E27FC236}">
                <a16:creationId xmlns:a16="http://schemas.microsoft.com/office/drawing/2014/main" id="{96D05E99-6EB3-20C0-3607-0AE72036D349}"/>
              </a:ext>
            </a:extLst>
          </p:cNvPr>
          <p:cNvSpPr/>
          <p:nvPr/>
        </p:nvSpPr>
        <p:spPr>
          <a:xfrm>
            <a:off x="10885714" y="2029097"/>
            <a:ext cx="174172" cy="5847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26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C7318B-78FA-0C21-CCBC-D3DA0E6EE0A7}"/>
              </a:ext>
            </a:extLst>
          </p:cNvPr>
          <p:cNvPicPr>
            <a:picLocks noChangeAspect="1"/>
          </p:cNvPicPr>
          <p:nvPr/>
        </p:nvPicPr>
        <p:blipFill>
          <a:blip r:embed="rId2"/>
          <a:stretch>
            <a:fillRect/>
          </a:stretch>
        </p:blipFill>
        <p:spPr>
          <a:xfrm>
            <a:off x="356839" y="1097280"/>
            <a:ext cx="11495527" cy="4998637"/>
          </a:xfrm>
          <a:prstGeom prst="rect">
            <a:avLst/>
          </a:prstGeom>
        </p:spPr>
      </p:pic>
      <p:sp>
        <p:nvSpPr>
          <p:cNvPr id="4" name="TextBox 3">
            <a:extLst>
              <a:ext uri="{FF2B5EF4-FFF2-40B4-BE49-F238E27FC236}">
                <a16:creationId xmlns:a16="http://schemas.microsoft.com/office/drawing/2014/main" id="{D215A9CA-C20B-9C45-49ED-A39D01B87F7F}"/>
              </a:ext>
            </a:extLst>
          </p:cNvPr>
          <p:cNvSpPr txBox="1"/>
          <p:nvPr/>
        </p:nvSpPr>
        <p:spPr>
          <a:xfrm>
            <a:off x="356839" y="535259"/>
            <a:ext cx="11742234" cy="338554"/>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10. You can see who the PO is currently waiting on approval from.</a:t>
            </a:r>
          </a:p>
        </p:txBody>
      </p:sp>
      <p:sp>
        <p:nvSpPr>
          <p:cNvPr id="2" name="Arrow: Down 1">
            <a:extLst>
              <a:ext uri="{FF2B5EF4-FFF2-40B4-BE49-F238E27FC236}">
                <a16:creationId xmlns:a16="http://schemas.microsoft.com/office/drawing/2014/main" id="{ACB66CA6-9BAD-739D-D4BB-C8A15C46372B}"/>
              </a:ext>
            </a:extLst>
          </p:cNvPr>
          <p:cNvSpPr/>
          <p:nvPr/>
        </p:nvSpPr>
        <p:spPr>
          <a:xfrm>
            <a:off x="8183828" y="1902821"/>
            <a:ext cx="226423" cy="5834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77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F7F-159E-2FB8-4D9E-4F1047395F26}"/>
              </a:ext>
            </a:extLst>
          </p:cNvPr>
          <p:cNvSpPr>
            <a:spLocks noGrp="1"/>
          </p:cNvSpPr>
          <p:nvPr>
            <p:ph type="title"/>
          </p:nvPr>
        </p:nvSpPr>
        <p:spPr>
          <a:xfrm>
            <a:off x="838200" y="1427570"/>
            <a:ext cx="10515600" cy="1325563"/>
          </a:xfrm>
        </p:spPr>
        <p:txBody>
          <a:bodyPr/>
          <a:lstStyle/>
          <a:p>
            <a:pPr algn="ctr"/>
            <a:r>
              <a:rPr lang="en-US" dirty="0"/>
              <a:t>How to cancel funds via RCO</a:t>
            </a:r>
          </a:p>
        </p:txBody>
      </p:sp>
    </p:spTree>
    <p:extLst>
      <p:ext uri="{BB962C8B-B14F-4D97-AF65-F5344CB8AC3E}">
        <p14:creationId xmlns:p14="http://schemas.microsoft.com/office/powerpoint/2010/main" val="5694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296092" y="836023"/>
            <a:ext cx="11617234" cy="4702628"/>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1. To cancel funds, select the requisition you want to change and click on “change”.</a:t>
            </a:r>
          </a:p>
          <a:p>
            <a:endParaRPr lang="en-US" sz="1600" b="1" dirty="0">
              <a:solidFill>
                <a:srgbClr val="C00000"/>
              </a:solidFill>
              <a:latin typeface="Georgia" panose="02040502050405020303" pitchFamily="18" charset="0"/>
            </a:endParaRPr>
          </a:p>
        </p:txBody>
      </p:sp>
      <p:sp>
        <p:nvSpPr>
          <p:cNvPr id="5" name="Arrow: Down 4">
            <a:extLst>
              <a:ext uri="{FF2B5EF4-FFF2-40B4-BE49-F238E27FC236}">
                <a16:creationId xmlns:a16="http://schemas.microsoft.com/office/drawing/2014/main" id="{E239191C-C6D0-E48E-44CE-CAABFD1A2037}"/>
              </a:ext>
            </a:extLst>
          </p:cNvPr>
          <p:cNvSpPr/>
          <p:nvPr/>
        </p:nvSpPr>
        <p:spPr>
          <a:xfrm>
            <a:off x="783771" y="1915886"/>
            <a:ext cx="235132" cy="6531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1560FFD-215B-B795-1482-04B62E15BEC3}"/>
              </a:ext>
            </a:extLst>
          </p:cNvPr>
          <p:cNvSpPr/>
          <p:nvPr/>
        </p:nvSpPr>
        <p:spPr>
          <a:xfrm>
            <a:off x="2629989" y="1915886"/>
            <a:ext cx="235132" cy="478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72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383177" y="909055"/>
            <a:ext cx="11434354" cy="4629595"/>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2. Check the box in the “Cancel Line” column, be sure to add any relevant attachments the buyer may need, and type in a reason for the change. Be as descriptive as possible. Then click on “next”.</a:t>
            </a:r>
          </a:p>
        </p:txBody>
      </p:sp>
      <p:sp>
        <p:nvSpPr>
          <p:cNvPr id="2" name="Arrow: Down 1">
            <a:extLst>
              <a:ext uri="{FF2B5EF4-FFF2-40B4-BE49-F238E27FC236}">
                <a16:creationId xmlns:a16="http://schemas.microsoft.com/office/drawing/2014/main" id="{78C741C7-40A7-C684-B7D8-57696933A523}"/>
              </a:ext>
            </a:extLst>
          </p:cNvPr>
          <p:cNvSpPr/>
          <p:nvPr/>
        </p:nvSpPr>
        <p:spPr>
          <a:xfrm>
            <a:off x="7810634" y="1663337"/>
            <a:ext cx="252549"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9C89E76-4B59-3F1E-4833-878A3107DC34}"/>
              </a:ext>
            </a:extLst>
          </p:cNvPr>
          <p:cNvSpPr/>
          <p:nvPr/>
        </p:nvSpPr>
        <p:spPr>
          <a:xfrm>
            <a:off x="8344511" y="1663337"/>
            <a:ext cx="252549"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5A1881F-CB49-B61E-6412-49EEDA470AD5}"/>
              </a:ext>
            </a:extLst>
          </p:cNvPr>
          <p:cNvSpPr/>
          <p:nvPr/>
        </p:nvSpPr>
        <p:spPr>
          <a:xfrm>
            <a:off x="8878388" y="1663337"/>
            <a:ext cx="252549"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78564A1-5D1D-81AA-DFD5-230FB9B2138F}"/>
              </a:ext>
            </a:extLst>
          </p:cNvPr>
          <p:cNvSpPr/>
          <p:nvPr/>
        </p:nvSpPr>
        <p:spPr>
          <a:xfrm>
            <a:off x="11329851" y="1341120"/>
            <a:ext cx="252549" cy="4528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00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383177" y="923804"/>
            <a:ext cx="11434354"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830997"/>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3. Type in a message in “Note to Approver” and click on “Next”. Be as descriptive as possible. The Note to Approver may not always be visible to the approver (the person in the requester’s department who will approve the RCO).</a:t>
            </a:r>
          </a:p>
        </p:txBody>
      </p:sp>
      <p:sp>
        <p:nvSpPr>
          <p:cNvPr id="9" name="Arrow: Down 8">
            <a:extLst>
              <a:ext uri="{FF2B5EF4-FFF2-40B4-BE49-F238E27FC236}">
                <a16:creationId xmlns:a16="http://schemas.microsoft.com/office/drawing/2014/main" id="{778564A1-5D1D-81AA-DFD5-230FB9B2138F}"/>
              </a:ext>
            </a:extLst>
          </p:cNvPr>
          <p:cNvSpPr/>
          <p:nvPr/>
        </p:nvSpPr>
        <p:spPr>
          <a:xfrm>
            <a:off x="11329851" y="1341120"/>
            <a:ext cx="252549" cy="4528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5E1ED147-99DC-C667-0B6B-A42A98FD47F2}"/>
              </a:ext>
            </a:extLst>
          </p:cNvPr>
          <p:cNvSpPr/>
          <p:nvPr/>
        </p:nvSpPr>
        <p:spPr>
          <a:xfrm>
            <a:off x="2969623" y="3300549"/>
            <a:ext cx="931817" cy="2264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43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330927" y="923804"/>
            <a:ext cx="11573690"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4. The review page will show you which changes are being made to the lines on the requisition. Once you have determined these are the changes you want to make, click on “submit”.</a:t>
            </a:r>
          </a:p>
        </p:txBody>
      </p:sp>
      <p:sp>
        <p:nvSpPr>
          <p:cNvPr id="2" name="Arrow: Up 1">
            <a:extLst>
              <a:ext uri="{FF2B5EF4-FFF2-40B4-BE49-F238E27FC236}">
                <a16:creationId xmlns:a16="http://schemas.microsoft.com/office/drawing/2014/main" id="{EBA9EB03-F5CD-0E50-E941-1D030F1975B2}"/>
              </a:ext>
            </a:extLst>
          </p:cNvPr>
          <p:cNvSpPr/>
          <p:nvPr/>
        </p:nvSpPr>
        <p:spPr>
          <a:xfrm>
            <a:off x="10911840" y="2664823"/>
            <a:ext cx="174171" cy="76417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4012AE75-631D-2378-DC78-127E0497561E}"/>
              </a:ext>
            </a:extLst>
          </p:cNvPr>
          <p:cNvSpPr/>
          <p:nvPr/>
        </p:nvSpPr>
        <p:spPr>
          <a:xfrm>
            <a:off x="11486606" y="1334100"/>
            <a:ext cx="243840" cy="494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49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31EC-750F-89C6-227E-2BB11A315CF6}"/>
              </a:ext>
            </a:extLst>
          </p:cNvPr>
          <p:cNvSpPr>
            <a:spLocks noGrp="1"/>
          </p:cNvSpPr>
          <p:nvPr>
            <p:ph type="title"/>
          </p:nvPr>
        </p:nvSpPr>
        <p:spPr/>
        <p:txBody>
          <a:bodyPr/>
          <a:lstStyle/>
          <a:p>
            <a:pPr algn="ctr"/>
            <a:r>
              <a:rPr lang="en-US" dirty="0"/>
              <a:t>Table of Contents</a:t>
            </a:r>
          </a:p>
        </p:txBody>
      </p:sp>
      <p:sp>
        <p:nvSpPr>
          <p:cNvPr id="3" name="Content Placeholder 2">
            <a:extLst>
              <a:ext uri="{FF2B5EF4-FFF2-40B4-BE49-F238E27FC236}">
                <a16:creationId xmlns:a16="http://schemas.microsoft.com/office/drawing/2014/main" id="{758B4740-B9FB-83FE-6EF3-8E2ACB9CAA56}"/>
              </a:ext>
            </a:extLst>
          </p:cNvPr>
          <p:cNvSpPr>
            <a:spLocks noGrp="1"/>
          </p:cNvSpPr>
          <p:nvPr>
            <p:ph idx="1"/>
          </p:nvPr>
        </p:nvSpPr>
        <p:spPr/>
        <p:txBody>
          <a:bodyPr/>
          <a:lstStyle/>
          <a:p>
            <a:r>
              <a:rPr lang="en-US" dirty="0"/>
              <a:t>RCO Overview: Slide 3</a:t>
            </a:r>
          </a:p>
          <a:p>
            <a:r>
              <a:rPr lang="en-US" dirty="0"/>
              <a:t>Adding/Reducing funds via RCO: Slides 4 – 14</a:t>
            </a:r>
          </a:p>
          <a:p>
            <a:r>
              <a:rPr lang="en-US" dirty="0"/>
              <a:t>Cancelling funds via RCO: Slides 15 – 22</a:t>
            </a:r>
          </a:p>
          <a:p>
            <a:r>
              <a:rPr lang="en-US" dirty="0"/>
              <a:t>RCO Errors: Slide 23</a:t>
            </a:r>
          </a:p>
          <a:p>
            <a:r>
              <a:rPr lang="en-US" dirty="0"/>
              <a:t>Contact Information: Slide 24</a:t>
            </a:r>
          </a:p>
          <a:p>
            <a:endParaRPr lang="en-US" dirty="0"/>
          </a:p>
        </p:txBody>
      </p:sp>
    </p:spTree>
    <p:extLst>
      <p:ext uri="{BB962C8B-B14F-4D97-AF65-F5344CB8AC3E}">
        <p14:creationId xmlns:p14="http://schemas.microsoft.com/office/powerpoint/2010/main" val="37709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243840" y="923804"/>
            <a:ext cx="11832931"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338554"/>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5. You will now see that the RCO has been submitted.</a:t>
            </a:r>
          </a:p>
        </p:txBody>
      </p:sp>
      <p:sp>
        <p:nvSpPr>
          <p:cNvPr id="5" name="Arrow: Left 4">
            <a:extLst>
              <a:ext uri="{FF2B5EF4-FFF2-40B4-BE49-F238E27FC236}">
                <a16:creationId xmlns:a16="http://schemas.microsoft.com/office/drawing/2014/main" id="{23F9CBCE-B114-E2D1-C76F-79139D9E78C9}"/>
              </a:ext>
            </a:extLst>
          </p:cNvPr>
          <p:cNvSpPr/>
          <p:nvPr/>
        </p:nvSpPr>
        <p:spPr>
          <a:xfrm>
            <a:off x="5878286" y="1680754"/>
            <a:ext cx="1062445" cy="20029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42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426719" y="923804"/>
            <a:ext cx="11329851"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830997"/>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6. You can now see that the RCO is pending approval under “status”. By clicking on “approved”, you can see who it’s currently waiting approval from before it goes to the buyer’s approval.</a:t>
            </a:r>
          </a:p>
          <a:p>
            <a:endParaRPr lang="en-US" sz="1600" b="1" dirty="0">
              <a:solidFill>
                <a:srgbClr val="C00000"/>
              </a:solidFill>
              <a:latin typeface="Georgia" panose="02040502050405020303" pitchFamily="18" charset="0"/>
            </a:endParaRPr>
          </a:p>
        </p:txBody>
      </p:sp>
      <p:sp>
        <p:nvSpPr>
          <p:cNvPr id="2" name="Arrow: Down 1">
            <a:extLst>
              <a:ext uri="{FF2B5EF4-FFF2-40B4-BE49-F238E27FC236}">
                <a16:creationId xmlns:a16="http://schemas.microsoft.com/office/drawing/2014/main" id="{6C7F85B6-1278-E03B-E19E-B32D20169DFD}"/>
              </a:ext>
            </a:extLst>
          </p:cNvPr>
          <p:cNvSpPr/>
          <p:nvPr/>
        </p:nvSpPr>
        <p:spPr>
          <a:xfrm>
            <a:off x="10824754" y="2046514"/>
            <a:ext cx="209006" cy="5399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70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348343" y="923804"/>
            <a:ext cx="11495313"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584775"/>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7. Once the RCO is approved by the buyer, the line will show as closed. In the below example, the status shows as “Cancelled” because there was only one line on the PO. </a:t>
            </a:r>
          </a:p>
        </p:txBody>
      </p:sp>
      <p:sp>
        <p:nvSpPr>
          <p:cNvPr id="5" name="Arrow: Down 4">
            <a:extLst>
              <a:ext uri="{FF2B5EF4-FFF2-40B4-BE49-F238E27FC236}">
                <a16:creationId xmlns:a16="http://schemas.microsoft.com/office/drawing/2014/main" id="{0DC64855-1848-3820-4ED2-5A8A1B06E982}"/>
              </a:ext>
            </a:extLst>
          </p:cNvPr>
          <p:cNvSpPr/>
          <p:nvPr/>
        </p:nvSpPr>
        <p:spPr>
          <a:xfrm>
            <a:off x="10868297" y="2029097"/>
            <a:ext cx="391886" cy="14891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94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555A0-3A0A-D5D0-8C52-11E05F402DEA}"/>
              </a:ext>
            </a:extLst>
          </p:cNvPr>
          <p:cNvPicPr>
            <a:picLocks noChangeAspect="1"/>
          </p:cNvPicPr>
          <p:nvPr/>
        </p:nvPicPr>
        <p:blipFill>
          <a:blip r:embed="rId2"/>
          <a:srcRect/>
          <a:stretch/>
        </p:blipFill>
        <p:spPr>
          <a:xfrm>
            <a:off x="505097" y="923804"/>
            <a:ext cx="11364685" cy="4600096"/>
          </a:xfrm>
          <a:prstGeom prst="rect">
            <a:avLst/>
          </a:prstGeom>
        </p:spPr>
      </p:pic>
      <p:sp>
        <p:nvSpPr>
          <p:cNvPr id="4" name="TextBox 3">
            <a:extLst>
              <a:ext uri="{FF2B5EF4-FFF2-40B4-BE49-F238E27FC236}">
                <a16:creationId xmlns:a16="http://schemas.microsoft.com/office/drawing/2014/main" id="{F71C3478-E74D-663B-9CDC-D1A17B7908F9}"/>
              </a:ext>
            </a:extLst>
          </p:cNvPr>
          <p:cNvSpPr txBox="1"/>
          <p:nvPr/>
        </p:nvSpPr>
        <p:spPr>
          <a:xfrm>
            <a:off x="111512" y="78059"/>
            <a:ext cx="11965259" cy="830997"/>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8. Note that there are instances where an RCO can’t be submitted for a PO. Has the PO line(s) been received in full by Central Receiving? Has the line(s) been billed in full? Is the buyer inactive? In these cases, reach out to the buyer for a resolution.</a:t>
            </a:r>
          </a:p>
        </p:txBody>
      </p:sp>
      <p:sp>
        <p:nvSpPr>
          <p:cNvPr id="2" name="Arrow: Left 1">
            <a:extLst>
              <a:ext uri="{FF2B5EF4-FFF2-40B4-BE49-F238E27FC236}">
                <a16:creationId xmlns:a16="http://schemas.microsoft.com/office/drawing/2014/main" id="{28181F02-95FF-FC70-0747-FC1DD447619D}"/>
              </a:ext>
            </a:extLst>
          </p:cNvPr>
          <p:cNvSpPr/>
          <p:nvPr/>
        </p:nvSpPr>
        <p:spPr>
          <a:xfrm>
            <a:off x="4850674" y="1672046"/>
            <a:ext cx="1497875" cy="1567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87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1C3478-E74D-663B-9CDC-D1A17B7908F9}"/>
              </a:ext>
            </a:extLst>
          </p:cNvPr>
          <p:cNvSpPr txBox="1"/>
          <p:nvPr/>
        </p:nvSpPr>
        <p:spPr>
          <a:xfrm>
            <a:off x="-78377" y="1889456"/>
            <a:ext cx="11965259" cy="1384995"/>
          </a:xfrm>
          <a:prstGeom prst="rect">
            <a:avLst/>
          </a:prstGeom>
          <a:noFill/>
        </p:spPr>
        <p:txBody>
          <a:bodyPr wrap="square" rtlCol="0">
            <a:spAutoFit/>
          </a:bodyPr>
          <a:lstStyle/>
          <a:p>
            <a:pPr marL="0" indent="0" algn="ctr">
              <a:buNone/>
            </a:pPr>
            <a:r>
              <a:rPr lang="en-US" sz="2800" b="1" dirty="0"/>
              <a:t>Question? Contact </a:t>
            </a:r>
            <a:r>
              <a:rPr lang="en-US" sz="2800" b="1" dirty="0">
                <a:hlinkClick r:id="rId2"/>
              </a:rPr>
              <a:t>p2pcampuscare@sdsu.edu</a:t>
            </a:r>
            <a:endParaRPr lang="en-US" sz="2800" b="1" dirty="0"/>
          </a:p>
          <a:p>
            <a:pPr marL="0" indent="0" algn="ctr">
              <a:buNone/>
            </a:pPr>
            <a:endParaRPr lang="en-US" sz="2800" b="1" dirty="0"/>
          </a:p>
          <a:p>
            <a:pPr marL="0" indent="0" algn="ctr">
              <a:buNone/>
            </a:pPr>
            <a:r>
              <a:rPr lang="en-US" sz="2800" b="1" dirty="0"/>
              <a:t>Website: https://procuretopay.sdsu.edu </a:t>
            </a:r>
          </a:p>
        </p:txBody>
      </p:sp>
    </p:spTree>
    <p:extLst>
      <p:ext uri="{BB962C8B-B14F-4D97-AF65-F5344CB8AC3E}">
        <p14:creationId xmlns:p14="http://schemas.microsoft.com/office/powerpoint/2010/main" val="114927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1E2E61-5BE9-5967-50D7-0F04A13A4528}"/>
              </a:ext>
            </a:extLst>
          </p:cNvPr>
          <p:cNvSpPr>
            <a:spLocks noGrp="1"/>
          </p:cNvSpPr>
          <p:nvPr>
            <p:ph idx="1"/>
          </p:nvPr>
        </p:nvSpPr>
        <p:spPr>
          <a:xfrm>
            <a:off x="838200" y="528048"/>
            <a:ext cx="10515600" cy="3348541"/>
          </a:xfrm>
        </p:spPr>
        <p:txBody>
          <a:bodyPr/>
          <a:lstStyle/>
          <a:p>
            <a:pPr marL="0" indent="0">
              <a:buNone/>
            </a:pPr>
            <a:r>
              <a:rPr lang="en-US" sz="1600" dirty="0"/>
              <a:t>Change requests (RCOs) are a useful tool for requesters to make changes to a requisition after it’s already been processed as a Purchase Order (PO). Below are some examples for why an RCO would be submitted:</a:t>
            </a:r>
          </a:p>
          <a:p>
            <a:pPr marL="800100" lvl="1" indent="-342900">
              <a:buFont typeface="+mj-lt"/>
              <a:buAutoNum type="arabicPeriod"/>
            </a:pPr>
            <a:r>
              <a:rPr lang="en-US" sz="1200" b="1" dirty="0"/>
              <a:t>PO included a service charge that was an estimate, and the contractor invoiced us for less than the full estimated amount.</a:t>
            </a:r>
          </a:p>
          <a:p>
            <a:pPr marL="800100" lvl="1" indent="-342900">
              <a:buFont typeface="+mj-lt"/>
              <a:buAutoNum type="arabicPeriod"/>
            </a:pPr>
            <a:r>
              <a:rPr lang="en-US" sz="1200" b="1" dirty="0"/>
              <a:t>Anticipated materials were ordered on a PO for a project, but the contractor ended up not needing them.</a:t>
            </a:r>
          </a:p>
          <a:p>
            <a:pPr marL="800100" lvl="1" indent="-342900">
              <a:buFont typeface="+mj-lt"/>
              <a:buAutoNum type="arabicPeriod"/>
            </a:pPr>
            <a:r>
              <a:rPr lang="en-US" sz="1200" b="1" dirty="0"/>
              <a:t>Option goods and services were ordered, but the department later chose not to use them.</a:t>
            </a:r>
          </a:p>
          <a:p>
            <a:pPr marL="800100" lvl="1" indent="-342900">
              <a:buFont typeface="+mj-lt"/>
              <a:buAutoNum type="arabicPeriod"/>
            </a:pPr>
            <a:r>
              <a:rPr lang="en-US" sz="1200" b="1" dirty="0"/>
              <a:t>Lines from old POs where all goods and services were received need to be closed from previous fiscal years.</a:t>
            </a:r>
          </a:p>
          <a:p>
            <a:pPr marL="0" indent="0">
              <a:buNone/>
            </a:pPr>
            <a:endParaRPr lang="en-US" sz="1600" dirty="0"/>
          </a:p>
          <a:p>
            <a:pPr marL="0" indent="0">
              <a:buNone/>
            </a:pPr>
            <a:r>
              <a:rPr lang="en-US" sz="1600" dirty="0"/>
              <a:t> Once an RCO is submitted, it will go to the buyer assigned to the PO, who will then conduct a review to see if the RCO can be processed. Other steps may need to be taken on the buyer’s end before they approve the RCO (issuing a Notice of Cancellation, Certificate of Completion, etc.). </a:t>
            </a:r>
          </a:p>
          <a:p>
            <a:pPr marL="0" indent="0">
              <a:buNone/>
            </a:pPr>
            <a:endParaRPr lang="en-US" sz="1600" dirty="0"/>
          </a:p>
          <a:p>
            <a:pPr marL="0" indent="0">
              <a:buNone/>
            </a:pPr>
            <a:r>
              <a:rPr lang="en-US" sz="1600" dirty="0"/>
              <a:t>The following slides will go over how to add funds, reduce funds, and cancel funds via an RCO. </a:t>
            </a:r>
          </a:p>
        </p:txBody>
      </p:sp>
    </p:spTree>
    <p:extLst>
      <p:ext uri="{BB962C8B-B14F-4D97-AF65-F5344CB8AC3E}">
        <p14:creationId xmlns:p14="http://schemas.microsoft.com/office/powerpoint/2010/main" val="334078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F7F-159E-2FB8-4D9E-4F1047395F26}"/>
              </a:ext>
            </a:extLst>
          </p:cNvPr>
          <p:cNvSpPr>
            <a:spLocks noGrp="1"/>
          </p:cNvSpPr>
          <p:nvPr>
            <p:ph type="title"/>
          </p:nvPr>
        </p:nvSpPr>
        <p:spPr>
          <a:xfrm>
            <a:off x="838200" y="1427570"/>
            <a:ext cx="10515600" cy="1325563"/>
          </a:xfrm>
        </p:spPr>
        <p:txBody>
          <a:bodyPr/>
          <a:lstStyle/>
          <a:p>
            <a:r>
              <a:rPr lang="en-US" dirty="0"/>
              <a:t>How to add/reduce funds via RCO</a:t>
            </a:r>
          </a:p>
        </p:txBody>
      </p:sp>
    </p:spTree>
    <p:extLst>
      <p:ext uri="{BB962C8B-B14F-4D97-AF65-F5344CB8AC3E}">
        <p14:creationId xmlns:p14="http://schemas.microsoft.com/office/powerpoint/2010/main" val="303147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3D26C-B825-4CE7-2D51-DA0EE83C7FCB}"/>
              </a:ext>
            </a:extLst>
          </p:cNvPr>
          <p:cNvPicPr>
            <a:picLocks noChangeAspect="1"/>
          </p:cNvPicPr>
          <p:nvPr/>
        </p:nvPicPr>
        <p:blipFill>
          <a:blip r:embed="rId3"/>
          <a:srcRect/>
          <a:stretch/>
        </p:blipFill>
        <p:spPr>
          <a:xfrm>
            <a:off x="305225" y="748937"/>
            <a:ext cx="11686478" cy="4640651"/>
          </a:xfrm>
          <a:prstGeom prst="rect">
            <a:avLst/>
          </a:prstGeom>
        </p:spPr>
      </p:pic>
      <p:sp>
        <p:nvSpPr>
          <p:cNvPr id="4" name="TextBox 3">
            <a:extLst>
              <a:ext uri="{FF2B5EF4-FFF2-40B4-BE49-F238E27FC236}">
                <a16:creationId xmlns:a16="http://schemas.microsoft.com/office/drawing/2014/main" id="{74FF8878-E4D4-0928-42C9-BE7872D95B6C}"/>
              </a:ext>
            </a:extLst>
          </p:cNvPr>
          <p:cNvSpPr txBox="1"/>
          <p:nvPr/>
        </p:nvSpPr>
        <p:spPr>
          <a:xfrm>
            <a:off x="390293" y="334537"/>
            <a:ext cx="11686478" cy="313932"/>
          </a:xfrm>
          <a:prstGeom prst="rect">
            <a:avLst/>
          </a:prstGeom>
          <a:noFill/>
        </p:spPr>
        <p:txBody>
          <a:bodyPr wrap="square" rtlCol="0">
            <a:spAutoFit/>
          </a:bodyPr>
          <a:lstStyle/>
          <a:p>
            <a:pPr>
              <a:lnSpc>
                <a:spcPct val="90000"/>
              </a:lnSpc>
              <a:spcBef>
                <a:spcPct val="0"/>
              </a:spcBef>
            </a:pPr>
            <a:r>
              <a:rPr lang="en-US" sz="1600" b="1" dirty="0">
                <a:solidFill>
                  <a:srgbClr val="C00000"/>
                </a:solidFill>
                <a:latin typeface="Georgia" panose="02040502050405020303" pitchFamily="18" charset="0"/>
                <a:ea typeface="+mj-ea"/>
                <a:cs typeface="+mj-cs"/>
              </a:rPr>
              <a:t>Step 1. Click on “SDSU PO Requestor” then click on “iProcurement Home”. </a:t>
            </a:r>
          </a:p>
        </p:txBody>
      </p:sp>
      <p:sp>
        <p:nvSpPr>
          <p:cNvPr id="2" name="Arrow: Down 1">
            <a:extLst>
              <a:ext uri="{FF2B5EF4-FFF2-40B4-BE49-F238E27FC236}">
                <a16:creationId xmlns:a16="http://schemas.microsoft.com/office/drawing/2014/main" id="{30C97AC1-4CD3-8BF5-FF41-2B2732C166D7}"/>
              </a:ext>
            </a:extLst>
          </p:cNvPr>
          <p:cNvSpPr/>
          <p:nvPr/>
        </p:nvSpPr>
        <p:spPr>
          <a:xfrm rot="5400000">
            <a:off x="1712339" y="2821069"/>
            <a:ext cx="217714" cy="714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FA050288-27BA-FF49-17FD-5D112B7EB98C}"/>
              </a:ext>
            </a:extLst>
          </p:cNvPr>
          <p:cNvSpPr/>
          <p:nvPr/>
        </p:nvSpPr>
        <p:spPr>
          <a:xfrm rot="5400000">
            <a:off x="4591565" y="2603354"/>
            <a:ext cx="217714" cy="714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10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92512-5BE7-DED7-0A8C-53726AB4B537}"/>
              </a:ext>
            </a:extLst>
          </p:cNvPr>
          <p:cNvSpPr txBox="1"/>
          <p:nvPr/>
        </p:nvSpPr>
        <p:spPr>
          <a:xfrm>
            <a:off x="323938" y="172174"/>
            <a:ext cx="11685181" cy="341632"/>
          </a:xfrm>
          <a:prstGeom prst="rect">
            <a:avLst/>
          </a:prstGeom>
          <a:noFill/>
        </p:spPr>
        <p:txBody>
          <a:bodyPr wrap="square">
            <a:spAutoFit/>
          </a:bodyPr>
          <a:lstStyle/>
          <a:p>
            <a:pPr>
              <a:lnSpc>
                <a:spcPct val="90000"/>
              </a:lnSpc>
              <a:spcBef>
                <a:spcPct val="0"/>
              </a:spcBef>
            </a:pPr>
            <a:r>
              <a:rPr lang="en-US" sz="1800" b="1" dirty="0">
                <a:solidFill>
                  <a:srgbClr val="C00000"/>
                </a:solidFill>
                <a:latin typeface="Georgia" panose="02040502050405020303" pitchFamily="18" charset="0"/>
                <a:ea typeface="+mj-ea"/>
                <a:cs typeface="+mj-cs"/>
              </a:rPr>
              <a:t>Step 2. Click on the PO number you wish to change to pull up current information.</a:t>
            </a:r>
          </a:p>
        </p:txBody>
      </p:sp>
      <p:pic>
        <p:nvPicPr>
          <p:cNvPr id="5" name="Picture 4">
            <a:extLst>
              <a:ext uri="{FF2B5EF4-FFF2-40B4-BE49-F238E27FC236}">
                <a16:creationId xmlns:a16="http://schemas.microsoft.com/office/drawing/2014/main" id="{B8CAFA80-3A0C-DBEC-DA82-EDC286CF6C17}"/>
              </a:ext>
            </a:extLst>
          </p:cNvPr>
          <p:cNvPicPr>
            <a:picLocks noChangeAspect="1"/>
          </p:cNvPicPr>
          <p:nvPr/>
        </p:nvPicPr>
        <p:blipFill>
          <a:blip r:embed="rId2"/>
          <a:srcRect/>
          <a:stretch/>
        </p:blipFill>
        <p:spPr>
          <a:xfrm>
            <a:off x="323939" y="687977"/>
            <a:ext cx="11685181" cy="4850674"/>
          </a:xfrm>
          <a:prstGeom prst="rect">
            <a:avLst/>
          </a:prstGeom>
        </p:spPr>
      </p:pic>
      <p:sp>
        <p:nvSpPr>
          <p:cNvPr id="6" name="Arrow: Down 5">
            <a:extLst>
              <a:ext uri="{FF2B5EF4-FFF2-40B4-BE49-F238E27FC236}">
                <a16:creationId xmlns:a16="http://schemas.microsoft.com/office/drawing/2014/main" id="{071D169B-D326-45C7-41E7-6DF3411DF638}"/>
              </a:ext>
            </a:extLst>
          </p:cNvPr>
          <p:cNvSpPr/>
          <p:nvPr/>
        </p:nvSpPr>
        <p:spPr>
          <a:xfrm>
            <a:off x="11538857" y="1802674"/>
            <a:ext cx="217714" cy="714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70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92512-5BE7-DED7-0A8C-53726AB4B537}"/>
              </a:ext>
            </a:extLst>
          </p:cNvPr>
          <p:cNvSpPr txBox="1"/>
          <p:nvPr/>
        </p:nvSpPr>
        <p:spPr>
          <a:xfrm>
            <a:off x="323938" y="172174"/>
            <a:ext cx="11685181" cy="590931"/>
          </a:xfrm>
          <a:prstGeom prst="rect">
            <a:avLst/>
          </a:prstGeom>
          <a:noFill/>
        </p:spPr>
        <p:txBody>
          <a:bodyPr wrap="square">
            <a:spAutoFit/>
          </a:bodyPr>
          <a:lstStyle/>
          <a:p>
            <a:pPr>
              <a:lnSpc>
                <a:spcPct val="90000"/>
              </a:lnSpc>
              <a:spcBef>
                <a:spcPct val="0"/>
              </a:spcBef>
            </a:pPr>
            <a:r>
              <a:rPr lang="en-US" sz="1800" b="1" dirty="0">
                <a:solidFill>
                  <a:srgbClr val="C00000"/>
                </a:solidFill>
                <a:latin typeface="Georgia" panose="02040502050405020303" pitchFamily="18" charset="0"/>
                <a:ea typeface="+mj-ea"/>
                <a:cs typeface="+mj-cs"/>
              </a:rPr>
              <a:t>Step </a:t>
            </a:r>
            <a:r>
              <a:rPr lang="en-US" b="1" dirty="0">
                <a:solidFill>
                  <a:srgbClr val="C00000"/>
                </a:solidFill>
                <a:latin typeface="Georgia" panose="02040502050405020303" pitchFamily="18" charset="0"/>
                <a:ea typeface="+mj-ea"/>
                <a:cs typeface="+mj-cs"/>
              </a:rPr>
              <a:t>3</a:t>
            </a:r>
            <a:r>
              <a:rPr lang="en-US" sz="1800" b="1" dirty="0">
                <a:solidFill>
                  <a:srgbClr val="C00000"/>
                </a:solidFill>
                <a:latin typeface="Georgia" panose="02040502050405020303" pitchFamily="18" charset="0"/>
                <a:ea typeface="+mj-ea"/>
                <a:cs typeface="+mj-cs"/>
              </a:rPr>
              <a:t>. This page will provide information on the purchase orde</a:t>
            </a:r>
            <a:r>
              <a:rPr lang="en-US" b="1" dirty="0">
                <a:solidFill>
                  <a:srgbClr val="C00000"/>
                </a:solidFill>
                <a:latin typeface="Georgia" panose="02040502050405020303" pitchFamily="18" charset="0"/>
                <a:ea typeface="+mj-ea"/>
                <a:cs typeface="+mj-cs"/>
              </a:rPr>
              <a:t>r you’re trying to change such as the current buyer, number of lines, PO total, etc. Click “Ok” to go back to the page in Step 2.</a:t>
            </a:r>
            <a:endParaRPr lang="en-US" sz="1800" b="1" dirty="0">
              <a:solidFill>
                <a:srgbClr val="C00000"/>
              </a:solidFill>
              <a:latin typeface="Georgia" panose="02040502050405020303" pitchFamily="18" charset="0"/>
              <a:ea typeface="+mj-ea"/>
              <a:cs typeface="+mj-cs"/>
            </a:endParaRPr>
          </a:p>
        </p:txBody>
      </p:sp>
      <p:pic>
        <p:nvPicPr>
          <p:cNvPr id="5" name="Picture 4">
            <a:extLst>
              <a:ext uri="{FF2B5EF4-FFF2-40B4-BE49-F238E27FC236}">
                <a16:creationId xmlns:a16="http://schemas.microsoft.com/office/drawing/2014/main" id="{B8CAFA80-3A0C-DBEC-DA82-EDC286CF6C17}"/>
              </a:ext>
            </a:extLst>
          </p:cNvPr>
          <p:cNvPicPr>
            <a:picLocks noChangeAspect="1"/>
          </p:cNvPicPr>
          <p:nvPr/>
        </p:nvPicPr>
        <p:blipFill>
          <a:blip r:embed="rId2"/>
          <a:srcRect/>
          <a:stretch/>
        </p:blipFill>
        <p:spPr>
          <a:xfrm>
            <a:off x="827315" y="896983"/>
            <a:ext cx="10859588" cy="4641668"/>
          </a:xfrm>
          <a:prstGeom prst="rect">
            <a:avLst/>
          </a:prstGeom>
        </p:spPr>
      </p:pic>
      <p:sp>
        <p:nvSpPr>
          <p:cNvPr id="2" name="Arrow: Down 1">
            <a:extLst>
              <a:ext uri="{FF2B5EF4-FFF2-40B4-BE49-F238E27FC236}">
                <a16:creationId xmlns:a16="http://schemas.microsoft.com/office/drawing/2014/main" id="{9E2F002F-F22F-10E5-1BA5-BA23E57C8912}"/>
              </a:ext>
            </a:extLst>
          </p:cNvPr>
          <p:cNvSpPr/>
          <p:nvPr/>
        </p:nvSpPr>
        <p:spPr>
          <a:xfrm>
            <a:off x="11416937" y="966651"/>
            <a:ext cx="104503" cy="4441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F26F1-AD40-8EC3-75AE-5E20FA992FC2}"/>
              </a:ext>
            </a:extLst>
          </p:cNvPr>
          <p:cNvPicPr>
            <a:picLocks noChangeAspect="1"/>
          </p:cNvPicPr>
          <p:nvPr/>
        </p:nvPicPr>
        <p:blipFill>
          <a:blip r:embed="rId2"/>
          <a:srcRect/>
          <a:stretch/>
        </p:blipFill>
        <p:spPr>
          <a:xfrm>
            <a:off x="323939" y="687977"/>
            <a:ext cx="11685181" cy="4850674"/>
          </a:xfrm>
          <a:prstGeom prst="rect">
            <a:avLst/>
          </a:prstGeom>
        </p:spPr>
      </p:pic>
      <p:sp>
        <p:nvSpPr>
          <p:cNvPr id="5" name="TextBox 4">
            <a:extLst>
              <a:ext uri="{FF2B5EF4-FFF2-40B4-BE49-F238E27FC236}">
                <a16:creationId xmlns:a16="http://schemas.microsoft.com/office/drawing/2014/main" id="{6BBE8AA4-2616-197F-FF0A-044B6624790C}"/>
              </a:ext>
            </a:extLst>
          </p:cNvPr>
          <p:cNvSpPr txBox="1"/>
          <p:nvPr/>
        </p:nvSpPr>
        <p:spPr>
          <a:xfrm>
            <a:off x="253409" y="260957"/>
            <a:ext cx="11685182" cy="338554"/>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4. Select the requisition you want to change and click on “change”.</a:t>
            </a:r>
          </a:p>
        </p:txBody>
      </p:sp>
      <p:sp>
        <p:nvSpPr>
          <p:cNvPr id="2" name="Arrow: Down 1">
            <a:extLst>
              <a:ext uri="{FF2B5EF4-FFF2-40B4-BE49-F238E27FC236}">
                <a16:creationId xmlns:a16="http://schemas.microsoft.com/office/drawing/2014/main" id="{98FD21A0-608B-C450-C6C9-FF09F6413651}"/>
              </a:ext>
            </a:extLst>
          </p:cNvPr>
          <p:cNvSpPr/>
          <p:nvPr/>
        </p:nvSpPr>
        <p:spPr>
          <a:xfrm>
            <a:off x="478971" y="1863634"/>
            <a:ext cx="174172" cy="714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3978624-C75C-E283-6EAF-312B1BF4B559}"/>
              </a:ext>
            </a:extLst>
          </p:cNvPr>
          <p:cNvSpPr/>
          <p:nvPr/>
        </p:nvSpPr>
        <p:spPr>
          <a:xfrm>
            <a:off x="2682240" y="1863634"/>
            <a:ext cx="174172" cy="5486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40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CFF32-20CC-751B-C786-69BDA2874D88}"/>
              </a:ext>
            </a:extLst>
          </p:cNvPr>
          <p:cNvPicPr>
            <a:picLocks noChangeAspect="1"/>
          </p:cNvPicPr>
          <p:nvPr/>
        </p:nvPicPr>
        <p:blipFill>
          <a:blip r:embed="rId2"/>
          <a:srcRect/>
          <a:stretch/>
        </p:blipFill>
        <p:spPr>
          <a:xfrm>
            <a:off x="444137" y="1132114"/>
            <a:ext cx="11477897" cy="4396583"/>
          </a:xfrm>
          <a:prstGeom prst="rect">
            <a:avLst/>
          </a:prstGeom>
        </p:spPr>
      </p:pic>
      <p:sp>
        <p:nvSpPr>
          <p:cNvPr id="4" name="TextBox 3">
            <a:extLst>
              <a:ext uri="{FF2B5EF4-FFF2-40B4-BE49-F238E27FC236}">
                <a16:creationId xmlns:a16="http://schemas.microsoft.com/office/drawing/2014/main" id="{43A9AA2A-FE89-71C9-E9D1-E029E9A18716}"/>
              </a:ext>
            </a:extLst>
          </p:cNvPr>
          <p:cNvSpPr txBox="1"/>
          <p:nvPr/>
        </p:nvSpPr>
        <p:spPr>
          <a:xfrm>
            <a:off x="223024" y="267629"/>
            <a:ext cx="11809142" cy="830997"/>
          </a:xfrm>
          <a:prstGeom prst="rect">
            <a:avLst/>
          </a:prstGeom>
          <a:noFill/>
        </p:spPr>
        <p:txBody>
          <a:bodyPr wrap="square" rtlCol="0">
            <a:spAutoFit/>
          </a:bodyPr>
          <a:lstStyle/>
          <a:p>
            <a:r>
              <a:rPr lang="en-US" sz="1600" b="1" dirty="0">
                <a:solidFill>
                  <a:srgbClr val="C00000"/>
                </a:solidFill>
                <a:latin typeface="Georgia" panose="02040502050405020303" pitchFamily="18" charset="0"/>
              </a:rPr>
              <a:t>Step 5. Increase or reduce the quantity for quantity-based lines or the price for amount-based lines, be sure to add any relevant attachments the buyer may need, and type in a reason for the change. Be as descriptive as possible. Then click on “next”.</a:t>
            </a:r>
          </a:p>
        </p:txBody>
      </p:sp>
      <p:sp>
        <p:nvSpPr>
          <p:cNvPr id="2" name="Arrow: Down 1">
            <a:extLst>
              <a:ext uri="{FF2B5EF4-FFF2-40B4-BE49-F238E27FC236}">
                <a16:creationId xmlns:a16="http://schemas.microsoft.com/office/drawing/2014/main" id="{71D385D1-AD98-D866-173C-349FB6330460}"/>
              </a:ext>
            </a:extLst>
          </p:cNvPr>
          <p:cNvSpPr/>
          <p:nvPr/>
        </p:nvSpPr>
        <p:spPr>
          <a:xfrm>
            <a:off x="5847805" y="1489165"/>
            <a:ext cx="235131" cy="94052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096A352-375E-9889-875B-9ABF29A5A7E8}"/>
              </a:ext>
            </a:extLst>
          </p:cNvPr>
          <p:cNvSpPr/>
          <p:nvPr/>
        </p:nvSpPr>
        <p:spPr>
          <a:xfrm>
            <a:off x="8125096" y="1613730"/>
            <a:ext cx="235131" cy="775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B4A883B-A48E-4D82-FAAD-FDA8211822EB}"/>
              </a:ext>
            </a:extLst>
          </p:cNvPr>
          <p:cNvSpPr/>
          <p:nvPr/>
        </p:nvSpPr>
        <p:spPr>
          <a:xfrm>
            <a:off x="8900160" y="1619792"/>
            <a:ext cx="235131" cy="775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5E5A775-52A5-B74C-8BA5-70E2E4F03778}"/>
              </a:ext>
            </a:extLst>
          </p:cNvPr>
          <p:cNvSpPr/>
          <p:nvPr/>
        </p:nvSpPr>
        <p:spPr>
          <a:xfrm>
            <a:off x="6614159" y="1526645"/>
            <a:ext cx="235131" cy="8655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D4CB7DF-279C-B492-F549-ABE8E0305583}"/>
              </a:ext>
            </a:extLst>
          </p:cNvPr>
          <p:cNvSpPr/>
          <p:nvPr/>
        </p:nvSpPr>
        <p:spPr>
          <a:xfrm>
            <a:off x="11504023" y="1526645"/>
            <a:ext cx="113211" cy="4676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777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TotalTime>
  <Words>912</Words>
  <Application>Microsoft Office PowerPoint</Application>
  <PresentationFormat>Widescreen</PresentationFormat>
  <Paragraphs>43</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vt:lpstr>
      <vt:lpstr>Avenir Next Demi Bold</vt:lpstr>
      <vt:lpstr>Avenir Next Medium</vt:lpstr>
      <vt:lpstr>Calibri</vt:lpstr>
      <vt:lpstr>Georgia</vt:lpstr>
      <vt:lpstr>Office Theme</vt:lpstr>
      <vt:lpstr>Guideline for Requesters to Submit RCOs</vt:lpstr>
      <vt:lpstr>Table of Contents</vt:lpstr>
      <vt:lpstr>PowerPoint Presentation</vt:lpstr>
      <vt:lpstr>How to add/reduce funds via RCO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cancel funds via RCO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2022 Semester Orientation</dc:title>
  <dc:creator>Microsoft Office User</dc:creator>
  <cp:lastModifiedBy>Sarah Gonzales</cp:lastModifiedBy>
  <cp:revision>39</cp:revision>
  <dcterms:created xsi:type="dcterms:W3CDTF">2022-02-28T21:50:23Z</dcterms:created>
  <dcterms:modified xsi:type="dcterms:W3CDTF">2025-03-24T17:58:12Z</dcterms:modified>
</cp:coreProperties>
</file>