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12192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iMqDBxgND4YpZhIgob59t90L+9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96" y="3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5283200" cy="344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905625" y="0"/>
            <a:ext cx="5283200" cy="344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513"/>
            <a:ext cx="5283200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/>
              <a:t>‹#›</a:t>
            </a:fld>
            <a:endParaRPr sz="12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1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2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3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4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5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6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da5929e1e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da5929e1ef_0_0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g2da5929e1ef_0_0:notes"/>
          <p:cNvSpPr txBox="1">
            <a:spLocks noGrp="1"/>
          </p:cNvSpPr>
          <p:nvPr>
            <p:ph type="sldNum" idx="12"/>
          </p:nvPr>
        </p:nvSpPr>
        <p:spPr>
          <a:xfrm>
            <a:off x="6905625" y="6513513"/>
            <a:ext cx="5283300" cy="3444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7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8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6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8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0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0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9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0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sldNum" idx="12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1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9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body" idx="1"/>
          </p:nvPr>
        </p:nvSpPr>
        <p:spPr>
          <a:xfrm>
            <a:off x="2374837" y="2609439"/>
            <a:ext cx="7405370" cy="221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1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1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1"/>
          <p:cNvSpPr txBox="1">
            <a:spLocks noGrp="1"/>
          </p:cNvSpPr>
          <p:nvPr>
            <p:ph type="sldNum" idx="12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 txBox="1"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2"/>
          <p:cNvSpPr txBox="1">
            <a:spLocks noGrp="1"/>
          </p:cNvSpPr>
          <p:nvPr>
            <p:ph type="subTitle" idx="1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sldNum" idx="12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3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9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3"/>
          <p:cNvSpPr txBox="1">
            <a:spLocks noGrp="1"/>
          </p:cNvSpPr>
          <p:nvPr>
            <p:ph type="body" idx="1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3"/>
          <p:cNvSpPr txBox="1">
            <a:spLocks noGrp="1"/>
          </p:cNvSpPr>
          <p:nvPr>
            <p:ph type="body" idx="2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3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3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sldNum" idx="12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4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66526" y="5594593"/>
            <a:ext cx="458946" cy="4589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04" y="6333514"/>
            <a:ext cx="12191094" cy="52448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9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9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body" idx="1"/>
          </p:nvPr>
        </p:nvSpPr>
        <p:spPr>
          <a:xfrm>
            <a:off x="2374837" y="2609439"/>
            <a:ext cx="7405370" cy="221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19"/>
          <p:cNvSpPr txBox="1">
            <a:spLocks noGrp="1"/>
          </p:cNvSpPr>
          <p:nvPr>
            <p:ph type="sldNum" idx="12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aisfinprd.sdsu.edu:4443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dsuedu.sharepoint.com/sites/bis/SitePages/Oracle-Instances.aspx" TargetMode="External"/><Relationship Id="rId4" Type="http://schemas.openxmlformats.org/officeDocument/2006/relationships/hyperlink" Target="https://aisfinrpt.sdsu.edu:4443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p2pCampusCare@sdsu.edu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"/>
          <p:cNvSpPr txBox="1">
            <a:spLocks noGrp="1"/>
          </p:cNvSpPr>
          <p:nvPr>
            <p:ph type="title"/>
          </p:nvPr>
        </p:nvSpPr>
        <p:spPr>
          <a:xfrm>
            <a:off x="914400" y="1066800"/>
            <a:ext cx="10363200" cy="1185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1900" rIns="0" bIns="0" anchor="t" anchorCtr="0">
            <a:spAutoFit/>
          </a:bodyPr>
          <a:lstStyle/>
          <a:p>
            <a:pPr marL="1931035" marR="5080" lvl="0" indent="-1918970" algn="ctr" rtl="0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Procurement Training</a:t>
            </a:r>
            <a:br>
              <a:rPr lang="en-US"/>
            </a:br>
            <a:endParaRPr/>
          </a:p>
        </p:txBody>
      </p:sp>
      <p:pic>
        <p:nvPicPr>
          <p:cNvPr id="50" name="Google Shape;5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25058" y="2733594"/>
            <a:ext cx="9541884" cy="13908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1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9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Software Requests</a:t>
            </a:r>
            <a:endParaRPr/>
          </a:p>
        </p:txBody>
      </p:sp>
      <p:sp>
        <p:nvSpPr>
          <p:cNvPr id="104" name="Google Shape;104;p11"/>
          <p:cNvSpPr txBox="1"/>
          <p:nvPr/>
        </p:nvSpPr>
        <p:spPr>
          <a:xfrm>
            <a:off x="911225" y="1273062"/>
            <a:ext cx="9899015" cy="5003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Require a TARP (Technology Acquisition Review Process) review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Needed for each PCC purchase or annual PO purchase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241300" marR="5080" lvl="0" indent="-178434" algn="l" rtl="0">
              <a:lnSpc>
                <a:spcPct val="1247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If less than $10k and deemed low accessibility and security risk for all three categories -&gt; then use PCC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62864" marR="5080" lvl="0" indent="0" algn="l" rtl="0">
              <a:lnSpc>
                <a:spcPct val="1247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241300" marR="2493645" lvl="0" indent="-178434" algn="l" rtl="0">
              <a:lnSpc>
                <a:spcPct val="1247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If greater than $10k, submit requisition for Agreement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241300" marR="2493645" lvl="0" indent="-178434" algn="l" rtl="0">
              <a:lnSpc>
                <a:spcPct val="1247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Submit requisition after TARP approval has been completed</a:t>
            </a:r>
            <a:endParaRPr/>
          </a:p>
          <a:p>
            <a:pPr marL="241300" marR="2493645" lvl="0" indent="-178434" algn="l" rtl="0">
              <a:lnSpc>
                <a:spcPct val="1247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Attach the TARP approval to the requisition 	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71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2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9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Requisition Creation</a:t>
            </a:r>
            <a:endParaRPr/>
          </a:p>
        </p:txBody>
      </p:sp>
      <p:sp>
        <p:nvSpPr>
          <p:cNvPr id="110" name="Google Shape;110;p12"/>
          <p:cNvSpPr txBox="1"/>
          <p:nvPr/>
        </p:nvSpPr>
        <p:spPr>
          <a:xfrm>
            <a:off x="911225" y="1273062"/>
            <a:ext cx="9899015" cy="403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Requisition String / Oracle String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Natural Accounts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Categories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Line Types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Quantity Based (Goods) vs Amount Based (Services)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CPM will provide desk guides and checklists for your use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71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3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9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Requisition Process</a:t>
            </a:r>
            <a:endParaRPr/>
          </a:p>
        </p:txBody>
      </p:sp>
      <p:sp>
        <p:nvSpPr>
          <p:cNvPr id="116" name="Google Shape;116;p13"/>
          <p:cNvSpPr txBox="1"/>
          <p:nvPr/>
        </p:nvSpPr>
        <p:spPr>
          <a:xfrm>
            <a:off x="911225" y="1273062"/>
            <a:ext cx="9899100" cy="3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System does restrict requisition creator to approve their own document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Approval workflow process of a Requisition 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Requisition may be returned if corrections needed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Buyers are unable to change requisition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Departments may edit requisitions even if not returned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71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4"/>
          <p:cNvSpPr txBox="1">
            <a:spLocks noGrp="1"/>
          </p:cNvSpPr>
          <p:nvPr>
            <p:ph type="title"/>
          </p:nvPr>
        </p:nvSpPr>
        <p:spPr>
          <a:xfrm>
            <a:off x="1035367" y="381000"/>
            <a:ext cx="10121265" cy="69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Requisition Process</a:t>
            </a:r>
            <a:endParaRPr/>
          </a:p>
        </p:txBody>
      </p:sp>
      <p:sp>
        <p:nvSpPr>
          <p:cNvPr id="122" name="Google Shape;122;p14"/>
          <p:cNvSpPr txBox="1"/>
          <p:nvPr/>
        </p:nvSpPr>
        <p:spPr>
          <a:xfrm>
            <a:off x="911225" y="1273062"/>
            <a:ext cx="9899015" cy="457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Approved Requisition will be in open req pool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Requisition Assigned to a Buyer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Buyer provides procurement support 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Buyer will review and process the requisition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Solicitation, if applicable will involve an evaluation and award process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CPM issues an Agreement or Purchase Order, as applicable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241300" marR="5080" lvl="0" indent="-178434" algn="l" rtl="0">
              <a:lnSpc>
                <a:spcPct val="1247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Purchase Order (PO) is the Contract</a:t>
            </a:r>
            <a:endParaRPr/>
          </a:p>
          <a:p>
            <a:pPr marL="241300" marR="5080" lvl="0" indent="-178434" algn="l" rtl="0">
              <a:lnSpc>
                <a:spcPct val="1247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Will depend on terms of procurement (duration and amount)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71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5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9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Recommendations</a:t>
            </a:r>
            <a:endParaRPr/>
          </a:p>
        </p:txBody>
      </p:sp>
      <p:sp>
        <p:nvSpPr>
          <p:cNvPr id="128" name="Google Shape;128;p15"/>
          <p:cNvSpPr txBox="1">
            <a:spLocks noGrp="1"/>
          </p:cNvSpPr>
          <p:nvPr>
            <p:ph type="body" idx="1"/>
          </p:nvPr>
        </p:nvSpPr>
        <p:spPr>
          <a:xfrm>
            <a:off x="911225" y="1219200"/>
            <a:ext cx="8868982" cy="443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Include back up documents related to your request as attachments to the requisition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Quote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Scope of Work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Pricing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Sole Source Letter (if applicable)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ATF Letter (if applicable)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Ensure a correct string is used in the requisition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Contact CPM before submitting the requisition if you have any questions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 are here to support your procurement needs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After a requisition has been processed and the award process is completed, department to manage the terms (duration and pricing) using the PO/Contract or Agreement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6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13670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Cancellations and Encumbrance Reductions</a:t>
            </a:r>
            <a:endParaRPr/>
          </a:p>
        </p:txBody>
      </p:sp>
      <p:sp>
        <p:nvSpPr>
          <p:cNvPr id="134" name="Google Shape;134;p16"/>
          <p:cNvSpPr txBox="1"/>
          <p:nvPr/>
        </p:nvSpPr>
        <p:spPr>
          <a:xfrm>
            <a:off x="911225" y="1273062"/>
            <a:ext cx="9899015" cy="4757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Submit cancellations and encumbrance reductions to CPM. 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An encumbrance cannot be cancelled unless the contractual obligation is also eliminated.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 reduced or cancelled contractual obligation requires a reduced encumbrance.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Encumbrances for goods are established in the FY the order is placed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Encumbrances for services are established and maintained for the FY the service is to be performed.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71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da5929e1ef_0_0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400" cy="6774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Procurement Timetables</a:t>
            </a:r>
            <a:endParaRPr/>
          </a:p>
        </p:txBody>
      </p:sp>
      <p:sp>
        <p:nvSpPr>
          <p:cNvPr id="141" name="Google Shape;141;g2da5929e1ef_0_0"/>
          <p:cNvSpPr txBox="1">
            <a:spLocks noGrp="1"/>
          </p:cNvSpPr>
          <p:nvPr>
            <p:ph type="body" idx="1"/>
          </p:nvPr>
        </p:nvSpPr>
        <p:spPr>
          <a:xfrm>
            <a:off x="911225" y="1378172"/>
            <a:ext cx="10965900" cy="4340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Timetables to contract issuance for each of the following categories: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/>
              <a:t>&lt; $50k</a:t>
            </a:r>
            <a:r>
              <a:rPr lang="en-US" sz="2400"/>
              <a:t> - A single quote is required: </a:t>
            </a:r>
            <a:r>
              <a:rPr lang="en-US" sz="2400" b="1"/>
              <a:t>5-10 business days</a:t>
            </a:r>
            <a:endParaRPr sz="2400" b="1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/>
              <a:t>$50k up to $99.9k - </a:t>
            </a:r>
            <a:r>
              <a:rPr lang="en-US" sz="2400"/>
              <a:t>Informal quotes (IFQ): </a:t>
            </a:r>
            <a:r>
              <a:rPr lang="en-US" sz="2400" b="1"/>
              <a:t>10-15 business days</a:t>
            </a:r>
            <a:endParaRPr sz="2400" b="1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/>
              <a:t>$100k and &gt; </a:t>
            </a:r>
            <a:r>
              <a:rPr lang="en-US" sz="2400"/>
              <a:t>- Formal bids or proposals (IFB or RFP): </a:t>
            </a:r>
            <a:r>
              <a:rPr lang="en-US" sz="2400" b="1"/>
              <a:t>180 calendar days</a:t>
            </a:r>
            <a:endParaRPr sz="24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/>
              <a:t>Reminder: </a:t>
            </a:r>
            <a:r>
              <a:rPr lang="en-US" sz="2400" i="1"/>
              <a:t>Bid thresholds are based on the entire anticipated project term - and ultimately the agreement term.</a:t>
            </a:r>
            <a:endParaRPr sz="2400"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/>
              <a:t>Example: </a:t>
            </a:r>
            <a:r>
              <a:rPr lang="en-US" sz="2400" i="1"/>
              <a:t>If a service is anticipated to be used over a three-year period and each year has a cost of $25k, the total of the project would be $75k resulting in a required IFQ.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7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9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Oracle Instances</a:t>
            </a:r>
            <a:endParaRPr/>
          </a:p>
        </p:txBody>
      </p:sp>
      <p:sp>
        <p:nvSpPr>
          <p:cNvPr id="147" name="Google Shape;147;p17"/>
          <p:cNvSpPr txBox="1"/>
          <p:nvPr/>
        </p:nvSpPr>
        <p:spPr>
          <a:xfrm>
            <a:off x="911225" y="1273062"/>
            <a:ext cx="9899100" cy="50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sz="2400" b="1"/>
              <a:t>Production 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(AISFINPRD): The database where all transaction occur. The system of record.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9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Link: </a:t>
            </a: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https://aisfinprd.sdsu.edu:4443/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9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 b="1"/>
              <a:t>Reports 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(AISFINRPT): Used for testing and a nightly copy of AISFINPRD database.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Link: </a:t>
            </a: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https://aisfinrpt.sdsu.edu:4443/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SDSU Intranet, under Administrative Information Systems (AIS): </a:t>
            </a: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https://sdsuedu.sharepoint.com/sites/bis/SitePages/Oracle-Instances.aspx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71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8"/>
          <p:cNvSpPr txBox="1">
            <a:spLocks noGrp="1"/>
          </p:cNvSpPr>
          <p:nvPr>
            <p:ph type="title"/>
          </p:nvPr>
        </p:nvSpPr>
        <p:spPr>
          <a:xfrm>
            <a:off x="4382641" y="838200"/>
            <a:ext cx="3423285" cy="75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/>
              <a:t>Thank You</a:t>
            </a:r>
            <a:endParaRPr sz="4800"/>
          </a:p>
        </p:txBody>
      </p:sp>
      <p:sp>
        <p:nvSpPr>
          <p:cNvPr id="153" name="Google Shape;153;p18"/>
          <p:cNvSpPr/>
          <p:nvPr/>
        </p:nvSpPr>
        <p:spPr>
          <a:xfrm>
            <a:off x="2074127" y="1862922"/>
            <a:ext cx="7984490" cy="0"/>
          </a:xfrm>
          <a:custGeom>
            <a:avLst/>
            <a:gdLst/>
            <a:ahLst/>
            <a:cxnLst/>
            <a:rect l="l" t="t" r="r" b="b"/>
            <a:pathLst>
              <a:path w="7984490" h="120000" extrusionOk="0">
                <a:moveTo>
                  <a:pt x="0" y="0"/>
                </a:moveTo>
                <a:lnTo>
                  <a:pt x="7984272" y="0"/>
                </a:lnTo>
              </a:path>
            </a:pathLst>
          </a:custGeom>
          <a:noFill/>
          <a:ln w="190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54" name="Google Shape;154;p18"/>
          <p:cNvSpPr txBox="1"/>
          <p:nvPr/>
        </p:nvSpPr>
        <p:spPr>
          <a:xfrm>
            <a:off x="1906966" y="2536011"/>
            <a:ext cx="8318811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latin typeface="Avenir"/>
                <a:ea typeface="Avenir"/>
                <a:cs typeface="Avenir"/>
                <a:sym typeface="Avenir"/>
              </a:rPr>
              <a:t>Questions</a:t>
            </a:r>
            <a:endParaRPr sz="1800" b="1" u="sng">
              <a:solidFill>
                <a:schemeClr val="hlink"/>
              </a:solidFill>
              <a:latin typeface="Avenir"/>
              <a:ea typeface="Avenir"/>
              <a:cs typeface="Avenir"/>
              <a:sym typeface="Avenir"/>
              <a:hlinkClick r:id="rId3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hlink"/>
                </a:solidFill>
                <a:latin typeface="Avenir"/>
                <a:ea typeface="Avenir"/>
                <a:cs typeface="Avenir"/>
                <a:sym typeface="Avenir"/>
                <a:hlinkClick r:id="rId3"/>
              </a:rPr>
              <a:t>p2pCampusCare@sdsu.edu</a:t>
            </a:r>
            <a:endParaRPr sz="1800"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pic>
        <p:nvPicPr>
          <p:cNvPr id="155" name="Google Shape;155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23600" y="3878462"/>
            <a:ext cx="7285542" cy="10619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28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Agenda</a:t>
            </a:r>
            <a:endParaRPr sz="4000"/>
          </a:p>
        </p:txBody>
      </p:sp>
      <p:sp>
        <p:nvSpPr>
          <p:cNvPr id="56" name="Google Shape;56;p2"/>
          <p:cNvSpPr txBox="1"/>
          <p:nvPr/>
        </p:nvSpPr>
        <p:spPr>
          <a:xfrm>
            <a:off x="911225" y="1059955"/>
            <a:ext cx="10311000" cy="44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</a:rPr>
              <a:t>We are happy you are here to learn more about procurement and Oracle EBS at SDSU.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Introduction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Policy Overview - CS</a:t>
            </a:r>
            <a:r>
              <a:rPr lang="en-US" sz="2400"/>
              <a:t>U &amp; SDSU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Requisition Process Overview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Cancellations and Encumbrance Reductions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How to use Oracle EBS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 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28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CSU Policy</a:t>
            </a:r>
            <a:endParaRPr sz="4000"/>
          </a:p>
        </p:txBody>
      </p:sp>
      <p:sp>
        <p:nvSpPr>
          <p:cNvPr id="62" name="Google Shape;62;p4"/>
          <p:cNvSpPr txBox="1"/>
          <p:nvPr/>
        </p:nvSpPr>
        <p:spPr>
          <a:xfrm>
            <a:off x="911225" y="1059955"/>
            <a:ext cx="10311130" cy="4152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latin typeface="Arial"/>
                <a:ea typeface="Arial"/>
                <a:cs typeface="Arial"/>
                <a:sym typeface="Arial"/>
              </a:rPr>
              <a:t>Fair, Reasonable, and to Serve the Mission of the University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sz="2400" b="1">
                <a:latin typeface="Arial"/>
                <a:ea typeface="Arial"/>
                <a:cs typeface="Arial"/>
                <a:sym typeface="Arial"/>
              </a:rPr>
              <a:t>Fair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: Is the procurement fair for competition and does it eliminate favoritism, fraud, and corruption?  Are we obtaining the best value for the university? 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sz="2400" b="1">
                <a:latin typeface="Arial"/>
                <a:ea typeface="Arial"/>
                <a:cs typeface="Arial"/>
                <a:sym typeface="Arial"/>
              </a:rPr>
              <a:t>Reasonable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:  Is the good or service you are procuring reasonable? Is the cost reasonable? Is it reasonable to spend public funds on this good or service – are we acting as a good steward of public resources? 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spcBef>
                <a:spcPts val="100"/>
              </a:spcBef>
              <a:spcAft>
                <a:spcPts val="0"/>
              </a:spcAft>
              <a:buNone/>
            </a:pPr>
            <a:r>
              <a:rPr lang="en-US" sz="2400" b="1">
                <a:latin typeface="Arial"/>
                <a:ea typeface="Arial"/>
                <a:cs typeface="Arial"/>
                <a:sym typeface="Arial"/>
              </a:rPr>
              <a:t>Serving the Mission of the University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: Does the good or service being procured serve the mission of the University? 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28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CSU Policy</a:t>
            </a:r>
            <a:endParaRPr sz="4000"/>
          </a:p>
        </p:txBody>
      </p:sp>
      <p:sp>
        <p:nvSpPr>
          <p:cNvPr id="68" name="Google Shape;68;p5"/>
          <p:cNvSpPr txBox="1"/>
          <p:nvPr/>
        </p:nvSpPr>
        <p:spPr>
          <a:xfrm>
            <a:off x="911225" y="1059955"/>
            <a:ext cx="10311000" cy="33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CSU Contract and Procurement Policy and Policy Stat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General Procurement:	Goods and Services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endParaRPr sz="3100"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&lt; $50k – A single quote is required</a:t>
            </a:r>
            <a:endParaRPr/>
          </a:p>
          <a:p>
            <a:pPr marL="457200" marR="508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$50k up to $99.9k – Informal quotes (IFQ), minimum of three (3)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457200" marR="684530" lvl="0" indent="-381000" algn="l" rtl="0">
              <a:lnSpc>
                <a:spcPct val="1625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$100k and &gt; - Formal bids or proposals (IFB or RFP)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marR="684530" lvl="0" indent="0" algn="l" rtl="0">
              <a:lnSpc>
                <a:spcPct val="16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 Pricing has to be Fair and Reasonable (F&amp;R)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6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28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CSU Policy</a:t>
            </a:r>
            <a:endParaRPr sz="4000"/>
          </a:p>
        </p:txBody>
      </p:sp>
      <p:sp>
        <p:nvSpPr>
          <p:cNvPr id="74" name="Google Shape;74;p6"/>
          <p:cNvSpPr txBox="1"/>
          <p:nvPr/>
        </p:nvSpPr>
        <p:spPr>
          <a:xfrm>
            <a:off x="911225" y="1367584"/>
            <a:ext cx="9156065" cy="3356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0445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DVBE/SB Option:	Goods and Services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161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151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&lt; $50k – A single quote is required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1515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marR="5080" lvl="0" indent="0" algn="l" rtl="0">
              <a:lnSpc>
                <a:spcPct val="1247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$50k &gt; – $250k capacity; informal quotes (IFQ), minimum of two (2)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marR="5080" lvl="0" indent="0" algn="l" rtl="0">
              <a:lnSpc>
                <a:spcPct val="1247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 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28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CSU Policy</a:t>
            </a:r>
            <a:endParaRPr sz="4000"/>
          </a:p>
        </p:txBody>
      </p:sp>
      <p:sp>
        <p:nvSpPr>
          <p:cNvPr id="80" name="Google Shape;80;p7"/>
          <p:cNvSpPr txBox="1"/>
          <p:nvPr/>
        </p:nvSpPr>
        <p:spPr>
          <a:xfrm>
            <a:off x="911225" y="1538984"/>
            <a:ext cx="9355455" cy="3182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Sole Source Option: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&lt; $100k - CPM signs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endParaRPr sz="3100">
              <a:latin typeface="Arial"/>
              <a:ea typeface="Arial"/>
              <a:cs typeface="Arial"/>
              <a:sym typeface="Arial"/>
            </a:endParaRPr>
          </a:p>
          <a:p>
            <a:pPr marL="12700" marR="5080" lvl="0" indent="0" algn="l" rtl="0">
              <a:lnSpc>
                <a:spcPct val="124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$100k up to $250k – AVP or VP of Business and Finance Admin signs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97155" lvl="0" indent="0" algn="l" rtl="0">
              <a:lnSpc>
                <a:spcPct val="100000"/>
              </a:lnSpc>
              <a:spcBef>
                <a:spcPts val="154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$250k and &gt; - Chancellor’s Ofﬁce signs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8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9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Sole Source Requirements</a:t>
            </a:r>
            <a:endParaRPr sz="4000"/>
          </a:p>
        </p:txBody>
      </p:sp>
      <p:sp>
        <p:nvSpPr>
          <p:cNvPr id="86" name="Google Shape;86;p8"/>
          <p:cNvSpPr txBox="1"/>
          <p:nvPr/>
        </p:nvSpPr>
        <p:spPr>
          <a:xfrm>
            <a:off x="859907" y="1443895"/>
            <a:ext cx="7734934" cy="2279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285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Sole Source documents:</a:t>
            </a:r>
            <a:endParaRPr/>
          </a:p>
          <a:p>
            <a:pPr marL="12700" lvl="0" indent="0" algn="l" rtl="0">
              <a:lnSpc>
                <a:spcPct val="100000"/>
              </a:lnSpc>
              <a:spcBef>
                <a:spcPts val="81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Sole source justiﬁcation form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283210" lvl="0" indent="-271144" algn="l" rtl="0">
              <a:lnSpc>
                <a:spcPct val="100000"/>
              </a:lnSpc>
              <a:spcBef>
                <a:spcPts val="71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Proprietary Letter (if applicable)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241300" lvl="1" indent="-177800" algn="l" rtl="0">
              <a:lnSpc>
                <a:spcPct val="100000"/>
              </a:lnSpc>
              <a:spcBef>
                <a:spcPts val="715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Requirements or Salient Characteristics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241300" marR="153035" lvl="1" indent="-228600" algn="l" rtl="0">
              <a:lnSpc>
                <a:spcPct val="1247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Only 1 supplier can provide, no others similar or same 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9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9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Authority</a:t>
            </a:r>
            <a:endParaRPr/>
          </a:p>
        </p:txBody>
      </p:sp>
      <p:sp>
        <p:nvSpPr>
          <p:cNvPr id="92" name="Google Shape;92;p9"/>
          <p:cNvSpPr txBox="1"/>
          <p:nvPr/>
        </p:nvSpPr>
        <p:spPr>
          <a:xfrm>
            <a:off x="911225" y="1524000"/>
            <a:ext cx="9864725" cy="3559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9350" rIns="0" bIns="0" anchor="t" anchorCtr="0">
            <a:spAutoFit/>
          </a:bodyPr>
          <a:lstStyle/>
          <a:p>
            <a:pPr marL="0" marR="154051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Authority to sign or obligate is delegated from the President: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77165" marR="1536065" lvl="0" indent="-177165" algn="ctr" rtl="0">
              <a:lnSpc>
                <a:spcPct val="100000"/>
              </a:lnSpc>
              <a:spcBef>
                <a:spcPts val="215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Only BFA hierarchy has authority to sign or obligate.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698500" marR="5080" lvl="0" indent="-177800" algn="l" rtl="0">
              <a:lnSpc>
                <a:spcPct val="107916"/>
              </a:lnSpc>
              <a:spcBef>
                <a:spcPts val="54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Any other signatures are taking a risk or putting contractor at risk of non-payment.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698500" lvl="0" indent="-177800" algn="l" rtl="0">
              <a:lnSpc>
                <a:spcPct val="100000"/>
              </a:lnSpc>
              <a:spcBef>
                <a:spcPts val="175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Not a valid agreement if signatory not authorized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71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Sources of authority: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655955" lvl="0" indent="-186690" algn="l" rtl="0">
              <a:lnSpc>
                <a:spcPct val="100000"/>
              </a:lnSpc>
              <a:spcBef>
                <a:spcPts val="215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CSU Contract and Procurement Policy:	Applicable thresholds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698500" lvl="1" indent="-17780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Piggy-back off other solicited Agreement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698500" lvl="1" indent="-17780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Sole Source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0"/>
          <p:cNvSpPr txBox="1">
            <a:spLocks noGrp="1"/>
          </p:cNvSpPr>
          <p:nvPr>
            <p:ph type="title"/>
          </p:nvPr>
        </p:nvSpPr>
        <p:spPr>
          <a:xfrm>
            <a:off x="911225" y="314528"/>
            <a:ext cx="10121265" cy="69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After-the-Fact (ATF)</a:t>
            </a:r>
            <a:endParaRPr/>
          </a:p>
        </p:txBody>
      </p:sp>
      <p:sp>
        <p:nvSpPr>
          <p:cNvPr id="98" name="Google Shape;98;p10"/>
          <p:cNvSpPr txBox="1"/>
          <p:nvPr/>
        </p:nvSpPr>
        <p:spPr>
          <a:xfrm>
            <a:off x="911225" y="1295400"/>
            <a:ext cx="10168890" cy="5066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935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After-the-Fact is not a procurement action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520700" lvl="0" indent="0" algn="l" rtl="0">
              <a:lnSpc>
                <a:spcPct val="100000"/>
              </a:lnSpc>
              <a:spcBef>
                <a:spcPts val="21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- It is a record of non-compliance with policy (corrective action)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None/>
            </a:pPr>
            <a:endParaRPr sz="2250">
              <a:latin typeface="Arial"/>
              <a:ea typeface="Arial"/>
              <a:cs typeface="Arial"/>
              <a:sym typeface="Arial"/>
            </a:endParaRPr>
          </a:p>
          <a:p>
            <a:pPr marL="12700" marR="508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After-the-Fact must still be compliant with CSU Contract and Procurement Policy or at risk of non-payment.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marR="508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After-the-Fact is required when: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655955" lvl="0" indent="-18669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Services are ordered and there is no signed Agreement in place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655955" lvl="0" indent="-18669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Services are ordered or received and there is no funding in place</a:t>
            </a:r>
            <a:endParaRPr/>
          </a:p>
          <a:p>
            <a:pPr marL="12700" marR="508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12700" marR="508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Attach to your requisition an After the Fact Form with explanation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endParaRPr sz="1950">
              <a:latin typeface="Arial"/>
              <a:ea typeface="Arial"/>
              <a:cs typeface="Arial"/>
              <a:sym typeface="Arial"/>
            </a:endParaRPr>
          </a:p>
          <a:p>
            <a:pPr marL="655955" lvl="0" indent="-3429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469265" lvl="0" indent="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1042</Words>
  <Application>Microsoft Office PowerPoint</Application>
  <PresentationFormat>Widescreen</PresentationFormat>
  <Paragraphs>149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Avenir</vt:lpstr>
      <vt:lpstr>Calibri</vt:lpstr>
      <vt:lpstr>Georgia</vt:lpstr>
      <vt:lpstr>Office Theme</vt:lpstr>
      <vt:lpstr>Procurement Training </vt:lpstr>
      <vt:lpstr>Agenda</vt:lpstr>
      <vt:lpstr>CSU Policy</vt:lpstr>
      <vt:lpstr>CSU Policy</vt:lpstr>
      <vt:lpstr>CSU Policy</vt:lpstr>
      <vt:lpstr>CSU Policy</vt:lpstr>
      <vt:lpstr>Sole Source Requirements</vt:lpstr>
      <vt:lpstr>Authority</vt:lpstr>
      <vt:lpstr>After-the-Fact (ATF)</vt:lpstr>
      <vt:lpstr>Software Requests</vt:lpstr>
      <vt:lpstr>Requisition Creation</vt:lpstr>
      <vt:lpstr>Requisition Process</vt:lpstr>
      <vt:lpstr>Requisition Process</vt:lpstr>
      <vt:lpstr>Recommendations</vt:lpstr>
      <vt:lpstr>Cancellations and Encumbrance Reductions</vt:lpstr>
      <vt:lpstr>Procurement Timetables</vt:lpstr>
      <vt:lpstr>Oracle Instances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Procurement Training</dc:title>
  <dc:creator>Tami Ford</dc:creator>
  <cp:lastModifiedBy>Sarah Gonzales</cp:lastModifiedBy>
  <cp:revision>1</cp:revision>
  <dcterms:created xsi:type="dcterms:W3CDTF">2022-10-13T15:49:49Z</dcterms:created>
  <dcterms:modified xsi:type="dcterms:W3CDTF">2024-05-29T20:31:20Z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