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Quattrocento Sans" panose="020B05020500000200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10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YZo/BsVu6TQF6uC5rijPgqz9I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342"/>
      </p:cViewPr>
      <p:guideLst>
        <p:guide orient="horz" pos="2160"/>
        <p:guide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8974d46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268974d46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  <a:defRPr sz="4400" b="1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34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833625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8200" y="936699"/>
            <a:ext cx="10515600" cy="139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eorgia"/>
              <a:buNone/>
              <a:defRPr sz="4000" b="0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Georgia"/>
              <a:buNone/>
              <a:defRPr sz="2400" b="1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>
            <a:spLocks noGrp="1"/>
          </p:cNvSpPr>
          <p:nvPr>
            <p:ph type="pic" idx="2"/>
          </p:nvPr>
        </p:nvSpPr>
        <p:spPr>
          <a:xfrm>
            <a:off x="5183188" y="652895"/>
            <a:ext cx="6172200" cy="4498967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48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815898" y="57318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4009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6526" y="5594593"/>
            <a:ext cx="458947" cy="45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5" y="6333515"/>
            <a:ext cx="12191095" cy="5244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curetopay.sdsu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johnson@sdsu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isfinprd.sdsu.edu:444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2pCampusCare@sdsu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dsuedu.sharepoint.com/sites/procuretopay" TargetMode="External"/><Relationship Id="rId4" Type="http://schemas.openxmlformats.org/officeDocument/2006/relationships/hyperlink" Target="https://procuretopay.sdsu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1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1438232" y="1460657"/>
            <a:ext cx="866269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Create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Requisition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1438222" y="4657725"/>
            <a:ext cx="4136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Procure to Pay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P2PCampusCare@sdsu.edu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https://procuretopay.sdsu.edu/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https://sdsuedu.sharepoint.com/sites/procuretopay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13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4</a:t>
            </a:r>
            <a:endParaRPr/>
          </a:p>
        </p:txBody>
      </p:sp>
      <p:pic>
        <p:nvPicPr>
          <p:cNvPr id="161" name="Google Shape;161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6734" y="1348489"/>
            <a:ext cx="5613580" cy="2524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0"/>
          <p:cNvCxnSpPr/>
          <p:nvPr/>
        </p:nvCxnSpPr>
        <p:spPr>
          <a:xfrm flipH="1">
            <a:off x="5137078" y="1710647"/>
            <a:ext cx="2152436" cy="354459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3" name="Google Shape;163;p10"/>
          <p:cNvSpPr txBox="1"/>
          <p:nvPr/>
        </p:nvSpPr>
        <p:spPr>
          <a:xfrm>
            <a:off x="7289514" y="1505164"/>
            <a:ext cx="39144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all the information is entered, click “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to Cart”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3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5</a:t>
            </a:r>
            <a:endParaRPr/>
          </a:p>
        </p:txBody>
      </p:sp>
      <p:pic>
        <p:nvPicPr>
          <p:cNvPr id="169" name="Google Shape;169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48285" y="1479767"/>
            <a:ext cx="5495429" cy="24711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11"/>
          <p:cNvCxnSpPr/>
          <p:nvPr/>
        </p:nvCxnSpPr>
        <p:spPr>
          <a:xfrm rot="10800000">
            <a:off x="8542963" y="2743600"/>
            <a:ext cx="1222624" cy="68540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171;p11"/>
          <p:cNvCxnSpPr/>
          <p:nvPr/>
        </p:nvCxnSpPr>
        <p:spPr>
          <a:xfrm>
            <a:off x="2126751" y="2423417"/>
            <a:ext cx="1053101" cy="441788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2" name="Google Shape;172;p11"/>
          <p:cNvSpPr/>
          <p:nvPr/>
        </p:nvSpPr>
        <p:spPr>
          <a:xfrm>
            <a:off x="3179852" y="2301411"/>
            <a:ext cx="123290" cy="112758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291413" y="1792016"/>
            <a:ext cx="22911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Repeat step 3 &amp; 4 for each line entry if requisition is itemized as seen on your quote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9565241" y="3366797"/>
            <a:ext cx="207024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When all lines are entered, click “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Cart and Checkout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button. A window will pop-up (see next slide)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140151" y="5479200"/>
            <a:ext cx="5812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*Note: You do not need to add a line for taxes.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**Note: You need to add EWRFs (electronic waste recycling fees)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***Note: You need to add a freight line if it is &gt; $500.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7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6</a:t>
            </a:r>
            <a:endParaRPr/>
          </a:p>
        </p:txBody>
      </p:sp>
      <p:pic>
        <p:nvPicPr>
          <p:cNvPr id="181" name="Google Shape;181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2392" y="1252035"/>
            <a:ext cx="7993303" cy="3715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12"/>
          <p:cNvCxnSpPr/>
          <p:nvPr/>
        </p:nvCxnSpPr>
        <p:spPr>
          <a:xfrm rot="10800000">
            <a:off x="6256962" y="3570270"/>
            <a:ext cx="3272319" cy="806521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3" name="Google Shape;183;p12"/>
          <p:cNvSpPr txBox="1"/>
          <p:nvPr/>
        </p:nvSpPr>
        <p:spPr>
          <a:xfrm>
            <a:off x="9467636" y="4192125"/>
            <a:ext cx="10372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8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7</a:t>
            </a:r>
            <a:br>
              <a:rPr lang="en-US"/>
            </a:br>
            <a:r>
              <a:rPr lang="en-US" sz="2400">
                <a:solidFill>
                  <a:schemeClr val="dk1"/>
                </a:solidFill>
              </a:rPr>
              <a:t>Review &amp; Edit Account String</a:t>
            </a:r>
            <a:endParaRPr/>
          </a:p>
        </p:txBody>
      </p:sp>
      <p:pic>
        <p:nvPicPr>
          <p:cNvPr id="189" name="Google Shape;189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48045" y="1398360"/>
            <a:ext cx="6262119" cy="4061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13"/>
          <p:cNvCxnSpPr/>
          <p:nvPr/>
        </p:nvCxnSpPr>
        <p:spPr>
          <a:xfrm>
            <a:off x="4094252" y="2997217"/>
            <a:ext cx="1551398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1" name="Google Shape;191;p13"/>
          <p:cNvCxnSpPr/>
          <p:nvPr/>
        </p:nvCxnSpPr>
        <p:spPr>
          <a:xfrm rot="10800000" flipH="1">
            <a:off x="4808306" y="2799708"/>
            <a:ext cx="1205513" cy="1751744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2" name="Google Shape;192;p13"/>
          <p:cNvSpPr txBox="1"/>
          <p:nvPr/>
        </p:nvSpPr>
        <p:spPr>
          <a:xfrm>
            <a:off x="1635387" y="2732926"/>
            <a:ext cx="25125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Click on the checkbox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1891114" y="4291491"/>
            <a:ext cx="30387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Click on the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49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</a:rPr>
              <a:t>Opportunity to Revise &amp; Add Information</a:t>
            </a:r>
            <a:endParaRPr/>
          </a:p>
        </p:txBody>
      </p:sp>
      <p:pic>
        <p:nvPicPr>
          <p:cNvPr id="199" name="Google Shape;19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9308" y="791111"/>
            <a:ext cx="6681232" cy="4765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14"/>
          <p:cNvCxnSpPr/>
          <p:nvPr/>
        </p:nvCxnSpPr>
        <p:spPr>
          <a:xfrm flipH="1">
            <a:off x="6303196" y="2399016"/>
            <a:ext cx="1936677" cy="364732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1" name="Google Shape;201;p14"/>
          <p:cNvSpPr/>
          <p:nvPr/>
        </p:nvSpPr>
        <p:spPr>
          <a:xfrm>
            <a:off x="5938463" y="2152436"/>
            <a:ext cx="364733" cy="1276564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 txBox="1"/>
          <p:nvPr/>
        </p:nvSpPr>
        <p:spPr>
          <a:xfrm>
            <a:off x="8239874" y="2080517"/>
            <a:ext cx="35424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all the information you’ve entered to ensure accuracy and edit as needed. You may also add a “Note To Buyer”.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14"/>
          <p:cNvCxnSpPr/>
          <p:nvPr/>
        </p:nvCxnSpPr>
        <p:spPr>
          <a:xfrm flipH="1">
            <a:off x="2881901" y="3049320"/>
            <a:ext cx="5357973" cy="231526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4" name="Google Shape;204;p14"/>
          <p:cNvCxnSpPr/>
          <p:nvPr/>
        </p:nvCxnSpPr>
        <p:spPr>
          <a:xfrm rot="10800000">
            <a:off x="2809982" y="3878494"/>
            <a:ext cx="5311739" cy="1001731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5" name="Google Shape;205;p14"/>
          <p:cNvSpPr txBox="1"/>
          <p:nvPr/>
        </p:nvSpPr>
        <p:spPr>
          <a:xfrm>
            <a:off x="8121721" y="4683388"/>
            <a:ext cx="39407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ensure that the account string is correct, and if necessary, update it.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1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8</a:t>
            </a:r>
            <a:endParaRPr/>
          </a:p>
        </p:txBody>
      </p:sp>
      <p:pic>
        <p:nvPicPr>
          <p:cNvPr id="211" name="Google Shape;21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47149" y="365125"/>
            <a:ext cx="4366712" cy="283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p15"/>
          <p:cNvCxnSpPr/>
          <p:nvPr/>
        </p:nvCxnSpPr>
        <p:spPr>
          <a:xfrm>
            <a:off x="7004805" y="892325"/>
            <a:ext cx="646691" cy="1999849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13" name="Google Shape;2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139" y="1602768"/>
            <a:ext cx="4069715" cy="283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15"/>
          <p:cNvCxnSpPr>
            <a:stCxn id="215" idx="1"/>
          </p:cNvCxnSpPr>
          <p:nvPr/>
        </p:nvCxnSpPr>
        <p:spPr>
          <a:xfrm flipH="1">
            <a:off x="1685032" y="2776579"/>
            <a:ext cx="2832600" cy="113280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16" name="Google Shape;21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1496" y="3451004"/>
            <a:ext cx="4101465" cy="2799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15"/>
          <p:cNvCxnSpPr/>
          <p:nvPr/>
        </p:nvCxnSpPr>
        <p:spPr>
          <a:xfrm>
            <a:off x="5676472" y="5258195"/>
            <a:ext cx="2224355" cy="716227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8" name="Google Shape;218;p15"/>
          <p:cNvSpPr txBox="1"/>
          <p:nvPr/>
        </p:nvSpPr>
        <p:spPr>
          <a:xfrm>
            <a:off x="4533910" y="125440"/>
            <a:ext cx="28271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Attachment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attach your documents (e.g., Quote, TARP, proposal or contract received from vendor).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4517632" y="1499306"/>
            <a:ext cx="296409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attachment type as “File,” give each a name, and click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select the document you want to attach.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multiple documents to attach, click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Another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after each document until the last attachment. After the last attachment, click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4458984" y="4281476"/>
            <a:ext cx="321067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document(s) is successfully attached, it would be displayed under the Add Attachment section as seen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8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9</a:t>
            </a:r>
            <a:endParaRPr/>
          </a:p>
        </p:txBody>
      </p:sp>
      <p:pic>
        <p:nvPicPr>
          <p:cNvPr id="225" name="Google Shape;225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0534" y="1053102"/>
            <a:ext cx="5349498" cy="3653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6"/>
          <p:cNvCxnSpPr/>
          <p:nvPr/>
        </p:nvCxnSpPr>
        <p:spPr>
          <a:xfrm flipH="1">
            <a:off x="5455577" y="1253447"/>
            <a:ext cx="467475" cy="487631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7" name="Google Shape;227;p16"/>
          <p:cNvSpPr txBox="1"/>
          <p:nvPr/>
        </p:nvSpPr>
        <p:spPr>
          <a:xfrm>
            <a:off x="5804153" y="981719"/>
            <a:ext cx="13484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599" y="1448655"/>
            <a:ext cx="4915448" cy="33214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16"/>
          <p:cNvCxnSpPr/>
          <p:nvPr/>
        </p:nvCxnSpPr>
        <p:spPr>
          <a:xfrm rot="10800000" flipH="1">
            <a:off x="6744984" y="3215811"/>
            <a:ext cx="2265452" cy="1078787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0" name="Google Shape;230;p16"/>
          <p:cNvSpPr txBox="1"/>
          <p:nvPr/>
        </p:nvSpPr>
        <p:spPr>
          <a:xfrm>
            <a:off x="5618691" y="4140486"/>
            <a:ext cx="147047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the requisition number for your records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16"/>
          <p:cNvCxnSpPr/>
          <p:nvPr/>
        </p:nvCxnSpPr>
        <p:spPr>
          <a:xfrm rot="10800000">
            <a:off x="1438382" y="1741078"/>
            <a:ext cx="4654193" cy="2497012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68324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How to look-up…</a:t>
            </a:r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body" idx="1"/>
          </p:nvPr>
        </p:nvSpPr>
        <p:spPr>
          <a:xfrm>
            <a:off x="257452" y="1415480"/>
            <a:ext cx="5838548" cy="428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Requisition Status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SDSU PO Requestor 🡪 iProcurement Home 🡪 Requisition 🡪 Status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6462944" y="1571629"/>
            <a:ext cx="536211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Assigned Buyer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SDSU PO Requestor 🡪 iProcurement Home 🡪 Requisition 🡪 Details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9" name="Google Shape;239;p24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5494" y="2480069"/>
            <a:ext cx="5545701" cy="266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 descr="A screenshot of a computer scre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382" y="2345786"/>
            <a:ext cx="6354112" cy="108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 descr="A screenshot of a comput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272" y="3497574"/>
            <a:ext cx="5838548" cy="2133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Additional Notes</a:t>
            </a:r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838200" y="941025"/>
            <a:ext cx="10515600" cy="51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general, when a PO is created, matching type is set-up as a 3-way verification for purchase of goods and 2-way for procurement of services.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The 3-way verification process involves Logistical Services, specifically Shipping and Receiving. In this case, the department would need to inform Shipping &amp; Receiving Services Lead (Mike Johnson, </a:t>
            </a:r>
            <a:r>
              <a:rPr lang="en-US" sz="2400" b="0" i="0" u="sng" strike="noStrike">
                <a:solidFill>
                  <a:srgbClr val="A6192E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mjohnson@sdsu.edu</a:t>
            </a:r>
            <a:r>
              <a:rPr lang="en-US" sz="2400" b="0" i="0" u="none" strike="noStrike">
                <a:solidFill>
                  <a:srgbClr val="A6192E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when the department receives all the items ordered. Invoice is paid only </a:t>
            </a:r>
            <a:r>
              <a:rPr lang="en-US" sz="2400" i="1"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sng"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the department requisitioner and Shipping &amp; Receiving Services Lead approve the release of payment.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All goods should come to campus through SDSU Central Receiving for proper receipting: SDSU Central Receiving, 5555 Canyon Crest Dr., San Diego, CA 92182.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Invoices related to PO are to be submitted through the ingestion email at  to sdsuapinv@sdsu.edu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68974d466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Additional Notes (cont.)</a:t>
            </a:r>
            <a:endParaRPr/>
          </a:p>
        </p:txBody>
      </p:sp>
      <p:sp>
        <p:nvSpPr>
          <p:cNvPr id="253" name="Google Shape;253;g268974d466e_0_0"/>
          <p:cNvSpPr txBox="1">
            <a:spLocks noGrp="1"/>
          </p:cNvSpPr>
          <p:nvPr>
            <p:ph type="body" idx="1"/>
          </p:nvPr>
        </p:nvSpPr>
        <p:spPr>
          <a:xfrm>
            <a:off x="838200" y="1933726"/>
            <a:ext cx="10515600" cy="3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Dual Period: Mid-May to mid-June (date varies from year to year, please refer to the campus year-end deadlines notification for exact dates)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Requisition submission for both current &amp; next fiscal year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GL date must be changed to July 1st for requisitions that are meant for the next fiscal year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>
                <a:solidFill>
                  <a:srgbClr val="C00000"/>
                </a:solidFill>
              </a:rPr>
              <a:t>Step 1</a:t>
            </a:r>
            <a:br>
              <a:rPr lang="en-US">
                <a:solidFill>
                  <a:srgbClr val="C00000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Login to Oracle at </a:t>
            </a:r>
            <a:r>
              <a:rPr lang="en-US" sz="1800" u="sng">
                <a:solidFill>
                  <a:srgbClr val="A6192E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https://aisfinprd.sdsu.edu:4443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44" name="Google Shape;44;p2" descr="Text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199" y="1524124"/>
            <a:ext cx="6746581" cy="3849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2"/>
          <p:cNvCxnSpPr/>
          <p:nvPr/>
        </p:nvCxnSpPr>
        <p:spPr>
          <a:xfrm flipH="1">
            <a:off x="1777429" y="1777429"/>
            <a:ext cx="6554913" cy="2080517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" name="Google Shape;46;p2"/>
          <p:cNvSpPr txBox="1"/>
          <p:nvPr/>
        </p:nvSpPr>
        <p:spPr>
          <a:xfrm>
            <a:off x="8208580" y="1592763"/>
            <a:ext cx="31452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 Click on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SDSU PO Requestor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2"/>
          <p:cNvCxnSpPr/>
          <p:nvPr/>
        </p:nvCxnSpPr>
        <p:spPr>
          <a:xfrm flipH="1">
            <a:off x="3400746" y="2817687"/>
            <a:ext cx="4849402" cy="916969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" name="Google Shape;48;p2"/>
          <p:cNvSpPr txBox="1"/>
          <p:nvPr/>
        </p:nvSpPr>
        <p:spPr>
          <a:xfrm>
            <a:off x="8100701" y="2610172"/>
            <a:ext cx="3206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Click on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iProcurement Home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/>
        </p:nvSpPr>
        <p:spPr>
          <a:xfrm>
            <a:off x="0" y="1351950"/>
            <a:ext cx="12192000" cy="113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Georgia"/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 sz="4800" b="1" i="0" u="none" strike="noStrike" cap="non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2003376" y="3192695"/>
            <a:ext cx="83187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3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p2pCampusCare@sdsu.edu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https://procuretopay.sdsu.edu/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https://sdsuedu.sharepoint.com/sites/procuretopay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18"/>
          <p:cNvCxnSpPr/>
          <p:nvPr/>
        </p:nvCxnSpPr>
        <p:spPr>
          <a:xfrm>
            <a:off x="2074127" y="2319167"/>
            <a:ext cx="798427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2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2</a:t>
            </a:r>
            <a:endParaRPr/>
          </a:p>
        </p:txBody>
      </p:sp>
      <p:sp>
        <p:nvSpPr>
          <p:cNvPr id="54" name="Google Shape;54;p3"/>
          <p:cNvSpPr txBox="1"/>
          <p:nvPr/>
        </p:nvSpPr>
        <p:spPr>
          <a:xfrm>
            <a:off x="1068511" y="4511028"/>
            <a:ext cx="82039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 the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 &amp; click on the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Non-Catalog Request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3" descr="Graphical user interface, text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4025" y="1310904"/>
            <a:ext cx="10515600" cy="2196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3"/>
          <p:cNvCxnSpPr/>
          <p:nvPr/>
        </p:nvCxnSpPr>
        <p:spPr>
          <a:xfrm rot="10800000">
            <a:off x="1268858" y="2054831"/>
            <a:ext cx="621587" cy="2456197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" name="Google Shape;57;p3"/>
          <p:cNvCxnSpPr/>
          <p:nvPr/>
        </p:nvCxnSpPr>
        <p:spPr>
          <a:xfrm rot="10800000">
            <a:off x="3092521" y="2321960"/>
            <a:ext cx="1941816" cy="2189068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eorgia"/>
              <a:buNone/>
            </a:pPr>
            <a:r>
              <a:rPr lang="en-US"/>
              <a:t>Step 3</a:t>
            </a:r>
            <a:endParaRPr/>
          </a:p>
        </p:txBody>
      </p:sp>
      <p:pic>
        <p:nvPicPr>
          <p:cNvPr id="63" name="Google Shape;63;p4" descr="Graphical user interface, text, application, emai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76130" y="1133979"/>
            <a:ext cx="6883657" cy="3348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4"/>
          <p:cNvCxnSpPr/>
          <p:nvPr/>
        </p:nvCxnSpPr>
        <p:spPr>
          <a:xfrm>
            <a:off x="3692710" y="2415011"/>
            <a:ext cx="1470054" cy="392987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5" name="Google Shape;65;p4"/>
          <p:cNvCxnSpPr/>
          <p:nvPr/>
        </p:nvCxnSpPr>
        <p:spPr>
          <a:xfrm>
            <a:off x="3662737" y="2419564"/>
            <a:ext cx="1731196" cy="251717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" name="Google Shape;66;p4"/>
          <p:cNvCxnSpPr/>
          <p:nvPr/>
        </p:nvCxnSpPr>
        <p:spPr>
          <a:xfrm>
            <a:off x="3692710" y="2419564"/>
            <a:ext cx="1731196" cy="626724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7" name="Google Shape;67;p4"/>
          <p:cNvCxnSpPr/>
          <p:nvPr/>
        </p:nvCxnSpPr>
        <p:spPr>
          <a:xfrm>
            <a:off x="3692710" y="2461171"/>
            <a:ext cx="1761169" cy="751329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8" name="Google Shape;68;p4"/>
          <p:cNvCxnSpPr/>
          <p:nvPr/>
        </p:nvCxnSpPr>
        <p:spPr>
          <a:xfrm>
            <a:off x="3662737" y="2483120"/>
            <a:ext cx="1552268" cy="813631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9" name="Google Shape;69;p4"/>
          <p:cNvCxnSpPr/>
          <p:nvPr/>
        </p:nvCxnSpPr>
        <p:spPr>
          <a:xfrm>
            <a:off x="3662737" y="2461171"/>
            <a:ext cx="1624619" cy="1407594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0" name="Google Shape;70;p4"/>
          <p:cNvCxnSpPr/>
          <p:nvPr/>
        </p:nvCxnSpPr>
        <p:spPr>
          <a:xfrm>
            <a:off x="3815137" y="2613571"/>
            <a:ext cx="1502192" cy="815429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1" name="Google Shape;71;p4"/>
          <p:cNvCxnSpPr/>
          <p:nvPr/>
        </p:nvCxnSpPr>
        <p:spPr>
          <a:xfrm>
            <a:off x="3662737" y="2449071"/>
            <a:ext cx="4268912" cy="43283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" name="Google Shape;72;p4"/>
          <p:cNvSpPr txBox="1"/>
          <p:nvPr/>
        </p:nvSpPr>
        <p:spPr>
          <a:xfrm>
            <a:off x="1654950" y="2085789"/>
            <a:ext cx="27458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the information for all required fields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71830" y="3137220"/>
            <a:ext cx="4597685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magnifying glass icon to search database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Regarding supplier information, please search the supplier’s name in the database first (click on the magnifying glass icon next to the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Supplier Name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box; if supplier is not found in database, then click “New Supplier” box and enter the information).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Again, check the “New Supplier” box ONLY if the supplier is truly new to SDSU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Google Shape;74;p4"/>
          <p:cNvCxnSpPr/>
          <p:nvPr/>
        </p:nvCxnSpPr>
        <p:spPr>
          <a:xfrm rot="10800000" flipH="1">
            <a:off x="4672484" y="2881901"/>
            <a:ext cx="3834518" cy="2969232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8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</a:rPr>
              <a:t>Please select the appropriate choice</a:t>
            </a:r>
            <a:endParaRPr/>
          </a:p>
        </p:txBody>
      </p:sp>
      <p:pic>
        <p:nvPicPr>
          <p:cNvPr id="80" name="Google Shape;80;p5" descr="Graphical user interface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0869" y="1037797"/>
            <a:ext cx="7887322" cy="4325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5"/>
          <p:cNvCxnSpPr/>
          <p:nvPr/>
        </p:nvCxnSpPr>
        <p:spPr>
          <a:xfrm flipH="1">
            <a:off x="3601092" y="2470935"/>
            <a:ext cx="5460715" cy="729831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82" name="Google Shape;82;p5"/>
          <p:cNvSpPr txBox="1"/>
          <p:nvPr/>
        </p:nvSpPr>
        <p:spPr>
          <a:xfrm>
            <a:off x="9061807" y="2239766"/>
            <a:ext cx="252230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Drop-down menu for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 Type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options: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Goods – item price &amp; quantity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– rate &amp; quantity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Goods or Services – description &amp; total amount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5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</a:pPr>
            <a:r>
              <a:rPr lang="en-US">
                <a:solidFill>
                  <a:schemeClr val="dk1"/>
                </a:solidFill>
              </a:rPr>
              <a:t>Amount Based</a:t>
            </a:r>
            <a:endParaRPr/>
          </a:p>
        </p:txBody>
      </p:sp>
      <p:pic>
        <p:nvPicPr>
          <p:cNvPr id="88" name="Google Shape;88;p6" descr="Graphical user interface, text, application, emai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78322" y="1263722"/>
            <a:ext cx="7367061" cy="4151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6"/>
          <p:cNvCxnSpPr/>
          <p:nvPr/>
        </p:nvCxnSpPr>
        <p:spPr>
          <a:xfrm>
            <a:off x="2006737" y="3089189"/>
            <a:ext cx="854616" cy="131759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0" name="Google Shape;90;p6"/>
          <p:cNvCxnSpPr>
            <a:stCxn id="91" idx="3"/>
          </p:cNvCxnSpPr>
          <p:nvPr/>
        </p:nvCxnSpPr>
        <p:spPr>
          <a:xfrm>
            <a:off x="1348019" y="3359153"/>
            <a:ext cx="1726200" cy="15870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2" name="Google Shape;92;p6"/>
          <p:cNvCxnSpPr/>
          <p:nvPr/>
        </p:nvCxnSpPr>
        <p:spPr>
          <a:xfrm>
            <a:off x="1309955" y="3669587"/>
            <a:ext cx="1811676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3" name="Google Shape;93;p6"/>
          <p:cNvCxnSpPr/>
          <p:nvPr/>
        </p:nvCxnSpPr>
        <p:spPr>
          <a:xfrm>
            <a:off x="1535987" y="4479535"/>
            <a:ext cx="1359612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4" name="Google Shape;94;p6"/>
          <p:cNvCxnSpPr/>
          <p:nvPr/>
        </p:nvCxnSpPr>
        <p:spPr>
          <a:xfrm rot="10800000">
            <a:off x="7288167" y="3339378"/>
            <a:ext cx="3330175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5" name="Google Shape;95;p6"/>
          <p:cNvCxnSpPr/>
          <p:nvPr/>
        </p:nvCxnSpPr>
        <p:spPr>
          <a:xfrm rot="10800000">
            <a:off x="7173438" y="3628491"/>
            <a:ext cx="3330175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6" name="Google Shape;96;p6"/>
          <p:cNvCxnSpPr/>
          <p:nvPr/>
        </p:nvCxnSpPr>
        <p:spPr>
          <a:xfrm rot="10800000">
            <a:off x="7173438" y="3760342"/>
            <a:ext cx="3330175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7" name="Google Shape;97;p6"/>
          <p:cNvSpPr txBox="1"/>
          <p:nvPr/>
        </p:nvSpPr>
        <p:spPr>
          <a:xfrm>
            <a:off x="210866" y="2184737"/>
            <a:ext cx="18796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22/23 HS 650 PERFORMANCE AUTOMATION SOLUTIONS INC TO PROVIDE BUILDING AUTOMATION SYSTEM SERVICES FOR HOUSING JULY 2022 THROUGH JUNE 2023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49266" y="3236042"/>
            <a:ext cx="12987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MAINT MISC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775097" y="3568119"/>
            <a:ext cx="545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$5,640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400740" y="4356424"/>
            <a:ext cx="11352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AMOUNT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10565677" y="2875002"/>
            <a:ext cx="13949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AUTOMATION SOLUTIONS INC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10503613" y="3505380"/>
            <a:ext cx="7296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DOE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10462225" y="3653599"/>
            <a:ext cx="9188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123-456-7890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0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</a:pPr>
            <a:r>
              <a:rPr lang="en-US" sz="4400">
                <a:solidFill>
                  <a:schemeClr val="dk1"/>
                </a:solidFill>
              </a:rPr>
              <a:t>Quantity Based - Goods</a:t>
            </a:r>
            <a:endParaRPr/>
          </a:p>
        </p:txBody>
      </p:sp>
      <p:pic>
        <p:nvPicPr>
          <p:cNvPr id="108" name="Google Shape;108;p7" descr="Graphical user interface, text, application, emai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22247" y="1643865"/>
            <a:ext cx="8035646" cy="32472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7"/>
          <p:cNvCxnSpPr>
            <a:stCxn id="110" idx="3"/>
          </p:cNvCxnSpPr>
          <p:nvPr/>
        </p:nvCxnSpPr>
        <p:spPr>
          <a:xfrm>
            <a:off x="2053407" y="3055545"/>
            <a:ext cx="561300" cy="17700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1" name="Google Shape;111;p7"/>
          <p:cNvCxnSpPr/>
          <p:nvPr/>
        </p:nvCxnSpPr>
        <p:spPr>
          <a:xfrm>
            <a:off x="1277421" y="3532597"/>
            <a:ext cx="1592494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2" name="Google Shape;112;p7"/>
          <p:cNvCxnSpPr/>
          <p:nvPr/>
        </p:nvCxnSpPr>
        <p:spPr>
          <a:xfrm>
            <a:off x="1337353" y="3684997"/>
            <a:ext cx="1592494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Google Shape;113;p7"/>
          <p:cNvCxnSpPr/>
          <p:nvPr/>
        </p:nvCxnSpPr>
        <p:spPr>
          <a:xfrm>
            <a:off x="1022279" y="3796300"/>
            <a:ext cx="1592494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7"/>
          <p:cNvCxnSpPr/>
          <p:nvPr/>
        </p:nvCxnSpPr>
        <p:spPr>
          <a:xfrm>
            <a:off x="1236323" y="3948700"/>
            <a:ext cx="1592494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5" name="Google Shape;115;p7"/>
          <p:cNvCxnSpPr/>
          <p:nvPr/>
        </p:nvCxnSpPr>
        <p:spPr>
          <a:xfrm>
            <a:off x="1236323" y="4491518"/>
            <a:ext cx="1421258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6" name="Google Shape;116;p7"/>
          <p:cNvCxnSpPr/>
          <p:nvPr/>
        </p:nvCxnSpPr>
        <p:spPr>
          <a:xfrm rot="10800000">
            <a:off x="7289515" y="3364784"/>
            <a:ext cx="3755204" cy="0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7" name="Google Shape;117;p7"/>
          <p:cNvCxnSpPr/>
          <p:nvPr/>
        </p:nvCxnSpPr>
        <p:spPr>
          <a:xfrm flipH="1">
            <a:off x="7056634" y="3619927"/>
            <a:ext cx="3883631" cy="5136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" name="Google Shape;118;p7"/>
          <p:cNvCxnSpPr/>
          <p:nvPr/>
        </p:nvCxnSpPr>
        <p:spPr>
          <a:xfrm flipH="1">
            <a:off x="7106292" y="3707255"/>
            <a:ext cx="3883631" cy="5136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0" name="Google Shape;110;p7"/>
          <p:cNvSpPr txBox="1"/>
          <p:nvPr/>
        </p:nvSpPr>
        <p:spPr>
          <a:xfrm>
            <a:off x="194952" y="2701602"/>
            <a:ext cx="18584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22/23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HS-650 HUBBELL WIRING DEVICE-KELLEMS LOCKING CONNECTOR Item 3D258  Mfr. Model HBL7506C 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38718" y="3397005"/>
            <a:ext cx="134744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 SUPPLIES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980842" y="3550079"/>
            <a:ext cx="4991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528762" y="3690670"/>
            <a:ext cx="4991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691978" y="3867724"/>
            <a:ext cx="5855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$42.23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163111" y="4368407"/>
            <a:ext cx="11742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GOODS/SUPPLIES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0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</a:pPr>
            <a:r>
              <a:rPr lang="en-US" sz="4400">
                <a:solidFill>
                  <a:schemeClr val="dk1"/>
                </a:solidFill>
              </a:rPr>
              <a:t>Quantity Based - Services</a:t>
            </a:r>
            <a:endParaRPr/>
          </a:p>
        </p:txBody>
      </p:sp>
      <p:pic>
        <p:nvPicPr>
          <p:cNvPr id="129" name="Google Shape;129;p8" descr="Graphical user interface, text, emai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5324" y="1592494"/>
            <a:ext cx="7563100" cy="3349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8"/>
          <p:cNvCxnSpPr/>
          <p:nvPr/>
        </p:nvCxnSpPr>
        <p:spPr>
          <a:xfrm>
            <a:off x="1495176" y="3184989"/>
            <a:ext cx="837058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1" name="Google Shape;131;p8"/>
          <p:cNvCxnSpPr/>
          <p:nvPr/>
        </p:nvCxnSpPr>
        <p:spPr>
          <a:xfrm>
            <a:off x="1430106" y="3506912"/>
            <a:ext cx="1171254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8"/>
          <p:cNvCxnSpPr/>
          <p:nvPr/>
        </p:nvCxnSpPr>
        <p:spPr>
          <a:xfrm>
            <a:off x="1495175" y="3659312"/>
            <a:ext cx="1171254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8"/>
          <p:cNvCxnSpPr/>
          <p:nvPr/>
        </p:nvCxnSpPr>
        <p:spPr>
          <a:xfrm>
            <a:off x="1230044" y="3760341"/>
            <a:ext cx="1171254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" name="Google Shape;134;p8"/>
          <p:cNvCxnSpPr/>
          <p:nvPr/>
        </p:nvCxnSpPr>
        <p:spPr>
          <a:xfrm>
            <a:off x="1310525" y="3911028"/>
            <a:ext cx="1171254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5" name="Google Shape;135;p8"/>
          <p:cNvCxnSpPr/>
          <p:nvPr/>
        </p:nvCxnSpPr>
        <p:spPr>
          <a:xfrm>
            <a:off x="1230044" y="4525765"/>
            <a:ext cx="1171254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8"/>
          <p:cNvCxnSpPr/>
          <p:nvPr/>
        </p:nvCxnSpPr>
        <p:spPr>
          <a:xfrm rot="10800000">
            <a:off x="6781514" y="3333963"/>
            <a:ext cx="3158733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8"/>
          <p:cNvCxnSpPr/>
          <p:nvPr/>
        </p:nvCxnSpPr>
        <p:spPr>
          <a:xfrm rot="10800000">
            <a:off x="5974422" y="3578831"/>
            <a:ext cx="4118225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138;p8"/>
          <p:cNvCxnSpPr/>
          <p:nvPr/>
        </p:nvCxnSpPr>
        <p:spPr>
          <a:xfrm rot="10800000">
            <a:off x="5906874" y="3731231"/>
            <a:ext cx="4118225" cy="0"/>
          </a:xfrm>
          <a:prstGeom prst="straightConnector1">
            <a:avLst/>
          </a:prstGeom>
          <a:noFill/>
          <a:ln w="19050" cap="flat" cmpd="sng">
            <a:solidFill>
              <a:srgbClr val="00A09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" name="Google Shape;139;p8"/>
          <p:cNvSpPr txBox="1"/>
          <p:nvPr/>
        </p:nvSpPr>
        <p:spPr>
          <a:xfrm>
            <a:off x="118406" y="2903964"/>
            <a:ext cx="14137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22-23 ABC CONSULTING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118406" y="3355734"/>
            <a:ext cx="137677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CONSULTING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1230044" y="3508134"/>
            <a:ext cx="4175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752296" y="3637230"/>
            <a:ext cx="5582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882451" y="3823277"/>
            <a:ext cx="5582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$350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327393" y="4402654"/>
            <a:ext cx="9270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QTY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50942" cy="92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US" sz="2400">
                <a:solidFill>
                  <a:schemeClr val="dk1"/>
                </a:solidFill>
              </a:rPr>
              <a:t>Search function –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   </a:t>
            </a:r>
            <a:r>
              <a:rPr lang="en-US" sz="2000">
                <a:solidFill>
                  <a:schemeClr val="dk1"/>
                </a:solidFill>
              </a:rPr>
              <a:t>Magnifying glass icon</a:t>
            </a:r>
            <a:endParaRPr/>
          </a:p>
        </p:txBody>
      </p:sp>
      <p:pic>
        <p:nvPicPr>
          <p:cNvPr id="150" name="Google Shape;150;p9" descr="Graphical user interfa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71016" y="3154309"/>
            <a:ext cx="4936732" cy="302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 descr="Graphical user interface, application, Wo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4566" y="294114"/>
            <a:ext cx="4827920" cy="28159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9"/>
          <p:cNvCxnSpPr/>
          <p:nvPr/>
        </p:nvCxnSpPr>
        <p:spPr>
          <a:xfrm>
            <a:off x="6046342" y="4030038"/>
            <a:ext cx="2851078" cy="593333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3" name="Google Shape;153;p9"/>
          <p:cNvSpPr txBox="1"/>
          <p:nvPr/>
        </p:nvSpPr>
        <p:spPr>
          <a:xfrm>
            <a:off x="1669551" y="1620171"/>
            <a:ext cx="437679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click on the magnifying glass icon, a window pops up. You may enter a keyword in the search box and then click “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Or, if you want to see a listing of all the options, then leave the search box blank and just click “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9"/>
          <p:cNvCxnSpPr/>
          <p:nvPr/>
        </p:nvCxnSpPr>
        <p:spPr>
          <a:xfrm rot="10800000" flipH="1">
            <a:off x="5845996" y="1664413"/>
            <a:ext cx="2311685" cy="226032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5" name="Google Shape;155;p9"/>
          <p:cNvCxnSpPr/>
          <p:nvPr/>
        </p:nvCxnSpPr>
        <p:spPr>
          <a:xfrm rot="10800000" flipH="1">
            <a:off x="5464140" y="2306548"/>
            <a:ext cx="2878476" cy="97676"/>
          </a:xfrm>
          <a:prstGeom prst="straightConnector1">
            <a:avLst/>
          </a:prstGeom>
          <a:noFill/>
          <a:ln w="19050" cap="flat" cmpd="sng">
            <a:solidFill>
              <a:srgbClr val="00A588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Widescreen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Quattrocento Sans</vt:lpstr>
      <vt:lpstr>Georgia</vt:lpstr>
      <vt:lpstr>Avenir</vt:lpstr>
      <vt:lpstr>Arial</vt:lpstr>
      <vt:lpstr>Calibri</vt:lpstr>
      <vt:lpstr>Office Theme</vt:lpstr>
      <vt:lpstr>PowerPoint Presentation</vt:lpstr>
      <vt:lpstr>Step 1 Login to Oracle at https://aisfinprd.sdsu.edu:4443</vt:lpstr>
      <vt:lpstr>Step 2</vt:lpstr>
      <vt:lpstr>Step 3</vt:lpstr>
      <vt:lpstr>Please select the appropriate choice</vt:lpstr>
      <vt:lpstr>Amount Based</vt:lpstr>
      <vt:lpstr>Quantity Based - Goods</vt:lpstr>
      <vt:lpstr>Quantity Based - Services</vt:lpstr>
      <vt:lpstr>Search function –    Magnifying glass icon</vt:lpstr>
      <vt:lpstr>Step 4</vt:lpstr>
      <vt:lpstr>Step 5</vt:lpstr>
      <vt:lpstr>Step 6</vt:lpstr>
      <vt:lpstr>Step 7 Review &amp; Edit Account String</vt:lpstr>
      <vt:lpstr>Opportunity to Revise &amp; Add Information</vt:lpstr>
      <vt:lpstr>Step 8</vt:lpstr>
      <vt:lpstr>Step 9</vt:lpstr>
      <vt:lpstr>How to look-up…</vt:lpstr>
      <vt:lpstr>Additional Notes</vt:lpstr>
      <vt:lpstr>Additional Notes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Gonzales</cp:lastModifiedBy>
  <cp:revision>1</cp:revision>
  <dcterms:created xsi:type="dcterms:W3CDTF">2022-02-28T21:50:23Z</dcterms:created>
  <dcterms:modified xsi:type="dcterms:W3CDTF">2024-05-29T20:31:04Z</dcterms:modified>
</cp:coreProperties>
</file>